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slides/_rels/slide7.xml.rels" ContentType="application/vnd.openxmlformats-package.relationships+xml"/>
  <Override PartName="/ppt/slides/_rels/slide13.xml.rels" ContentType="application/vnd.openxmlformats-package.relationships+xml"/>
  <Override PartName="/ppt/slides/_rels/slide8.xml.rels" ContentType="application/vnd.openxmlformats-package.relationships+xml"/>
  <Override PartName="/ppt/slides/_rels/slide14.xml.rels" ContentType="application/vnd.openxmlformats-package.relationships+xml"/>
  <Override PartName="/ppt/slides/_rels/slide9.xml.rels" ContentType="application/vnd.openxmlformats-package.relationships+xml"/>
  <Override PartName="/ppt/slides/_rels/slide15.xml.rels" ContentType="application/vnd.openxmlformats-package.relationships+xml"/>
  <Override PartName="/ppt/slides/_rels/slide10.xml.rels" ContentType="application/vnd.openxmlformats-package.relationships+xml"/>
  <Override PartName="/ppt/slides/_rels/slide4.xml.rels" ContentType="application/vnd.openxmlformats-package.relationships+xml"/>
  <Override PartName="/ppt/slides/_rels/slide12.xml.rels" ContentType="application/vnd.openxmlformats-package.relationships+xml"/>
  <Override PartName="/ppt/slides/_rels/slide6.xml.rels" ContentType="application/vnd.openxmlformats-package.relationships+xml"/>
  <Override PartName="/ppt/slides/_rels/slide3.xml.rels" ContentType="application/vnd.openxmlformats-package.relationships+xml"/>
  <Override PartName="/ppt/slides/_rels/slide16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11.xml.rels" ContentType="application/vnd.openxmlformats-package.relationships+xml"/>
  <Override PartName="/ppt/slides/_rels/slide5.xml.rels" ContentType="application/vnd.openxmlformats-package.relationship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13.xml" ContentType="application/vnd.openxmlformats-officedocument.presentationml.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.xml" ContentType="application/vnd.openxmlformats-officedocument.presentationml.slide+xml"/>
  <Override PartName="/ppt/slides/slide16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_rels/presentation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6.xml.rels" ContentType="application/vnd.openxmlformats-package.relationships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charts/chart2.xml" ContentType="application/vnd.openxmlformats-officedocument.drawingml.chart+xml"/>
  <Override PartName="/ppt/charts/chart1.xml" ContentType="application/vnd.openxmlformats-officedocument.drawingml.chart+xml"/>
  <Override PartName="/ppt/charts/chart4.xml" ContentType="application/vnd.openxmlformats-officedocument.drawingml.chart+xml"/>
  <Override PartName="/ppt/charts/chart3.xml" ContentType="application/vnd.openxmlformats-officedocument.drawingml.chart+xml"/>
  <Override PartName="/ppt/media/image2.jpeg" ContentType="image/jpeg"/>
  <Override PartName="/ppt/media/image3.jpeg" ContentType="image/jpeg"/>
  <Override PartName="/ppt/media/image1.jpeg" ContentType="image/jpeg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x="11522075" cy="6480175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presProps" Target="presProps.xml"/>
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barChart>
        <c:barDir val="col"/>
        <c:grouping val="stack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Действие 1</c:v>
                </c:pt>
              </c:strCache>
            </c:strRef>
          </c:tx>
          <c:spPr>
            <a:solidFill>
              <a:srgbClr val="004586"/>
            </a:solidFill>
            <a:ln w="0">
              <a:noFill/>
            </a:ln>
          </c:spPr>
          <c:invertIfNegative val="0"/>
          <c:dLbls>
            <c:txPr>
              <a:bodyPr wrap="none"/>
              <a:lstStyle/>
              <a:p>
                <a:pPr>
                  <a:defRPr b="0" sz="1000" spc="-1" strike="noStrike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45362</c:v>
                </c:pt>
                <c:pt idx="1">
                  <c:v>45363</c:v>
                </c:pt>
                <c:pt idx="2">
                  <c:v>45364</c:v>
                </c:pt>
                <c:pt idx="3">
                  <c:v>45365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9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Действие 2</c:v>
                </c:pt>
              </c:strCache>
            </c:strRef>
          </c:tx>
          <c:spPr>
            <a:solidFill>
              <a:srgbClr val="ff420e"/>
            </a:solidFill>
            <a:ln w="0">
              <a:noFill/>
            </a:ln>
          </c:spPr>
          <c:invertIfNegative val="0"/>
          <c:dLbls>
            <c:txPr>
              <a:bodyPr wrap="none"/>
              <a:lstStyle/>
              <a:p>
                <a:pPr>
                  <a:defRPr b="0" sz="1000" spc="-1" strike="noStrike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45362</c:v>
                </c:pt>
                <c:pt idx="1">
                  <c:v>45363</c:v>
                </c:pt>
                <c:pt idx="2">
                  <c:v>45364</c:v>
                </c:pt>
                <c:pt idx="3">
                  <c:v>45365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4"/>
                <c:pt idx="0">
                  <c:v>3</c:v>
                </c:pt>
                <c:pt idx="1">
                  <c:v>8</c:v>
                </c:pt>
                <c:pt idx="2">
                  <c:v>1</c:v>
                </c:pt>
                <c:pt idx="3">
                  <c:v>9</c:v>
                </c:pt>
              </c:numCache>
            </c:numRef>
          </c:val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Действие 3</c:v>
                </c:pt>
              </c:strCache>
            </c:strRef>
          </c:tx>
          <c:spPr>
            <a:solidFill>
              <a:srgbClr val="ffd320"/>
            </a:solidFill>
            <a:ln w="0">
              <a:noFill/>
            </a:ln>
          </c:spPr>
          <c:invertIfNegative val="0"/>
          <c:dLbls>
            <c:txPr>
              <a:bodyPr wrap="none"/>
              <a:lstStyle/>
              <a:p>
                <a:pPr>
                  <a:defRPr b="0" sz="1000" spc="-1" strike="noStrike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45362</c:v>
                </c:pt>
                <c:pt idx="1">
                  <c:v>45363</c:v>
                </c:pt>
                <c:pt idx="2">
                  <c:v>45364</c:v>
                </c:pt>
                <c:pt idx="3">
                  <c:v>45365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4"/>
                <c:pt idx="0">
                  <c:v>4</c:v>
                </c:pt>
                <c:pt idx="1">
                  <c:v>9</c:v>
                </c:pt>
                <c:pt idx="2">
                  <c:v>3</c:v>
                </c:pt>
                <c:pt idx="3">
                  <c:v>6</c:v>
                </c:pt>
              </c:numCache>
            </c:numRef>
          </c:val>
        </c:ser>
        <c:gapWidth val="100"/>
        <c:overlap val="100"/>
        <c:axId val="86077490"/>
        <c:axId val="53240288"/>
      </c:barChart>
      <c:catAx>
        <c:axId val="86077490"/>
        <c:scaling>
          <c:orientation val="minMax"/>
        </c:scaling>
        <c:delete val="0"/>
        <c:axPos val="b"/>
        <c:title>
          <c:tx>
            <c:rich>
              <a:bodyPr rot="0"/>
              <a:lstStyle/>
              <a:p>
                <a:pPr>
                  <a:defRPr b="0" sz="900" spc="-1" strike="noStrike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  <a:r>
                  <a:rPr b="0" sz="900" spc="-1" strike="noStrike">
                    <a:solidFill>
                      <a:srgbClr val="000000"/>
                    </a:solidFill>
                    <a:latin typeface="Arial"/>
                    <a:ea typeface="DejaVu Sans"/>
                  </a:rPr>
                  <a:t>Дата наблюдения</a:t>
                </a:r>
              </a:p>
            </c:rich>
          </c:tx>
          <c:overlay val="0"/>
          <c:spPr>
            <a:noFill/>
            <a:ln w="0">
              <a:noFill/>
            </a:ln>
          </c:spPr>
        </c:title>
        <c:numFmt formatCode="[$-419]dd/mm/yyyy" sourceLinked="0"/>
        <c:majorTickMark val="out"/>
        <c:minorTickMark val="none"/>
        <c:tickLblPos val="nextTo"/>
        <c:spPr>
          <a:ln w="0">
            <a:solidFill>
              <a:srgbClr val="b3b3b3"/>
            </a:solidFill>
          </a:ln>
        </c:spPr>
        <c:txPr>
          <a:bodyPr/>
          <a:lstStyle/>
          <a:p>
            <a:pPr>
              <a:defRPr b="0" sz="1000" spc="-1" strike="noStrike">
                <a:solidFill>
                  <a:srgbClr val="000000"/>
                </a:solidFill>
                <a:latin typeface="Arial"/>
                <a:ea typeface="DejaVu Sans"/>
              </a:defRPr>
            </a:pPr>
          </a:p>
        </c:txPr>
        <c:crossAx val="53240288"/>
        <c:crossesAt val="0"/>
        <c:auto val="1"/>
        <c:lblAlgn val="ctr"/>
        <c:lblOffset val="100"/>
        <c:noMultiLvlLbl val="0"/>
      </c:catAx>
      <c:valAx>
        <c:axId val="53240288"/>
        <c:scaling>
          <c:orientation val="minMax"/>
        </c:scaling>
        <c:delete val="0"/>
        <c:axPos val="l"/>
        <c:majorGridlines>
          <c:spPr>
            <a:ln w="0">
              <a:solidFill>
                <a:srgbClr val="b3b3b3"/>
              </a:solidFill>
            </a:ln>
          </c:spPr>
        </c:majorGridlines>
        <c:title>
          <c:tx>
            <c:rich>
              <a:bodyPr rot="-5400000"/>
              <a:lstStyle/>
              <a:p>
                <a:pPr>
                  <a:defRPr b="0" sz="900" spc="-1" strike="noStrike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  <a:r>
                  <a:rPr b="0" sz="900" spc="-1" strike="noStrike">
                    <a:solidFill>
                      <a:srgbClr val="000000"/>
                    </a:solidFill>
                    <a:latin typeface="Arial"/>
                    <a:ea typeface="DejaVu Sans"/>
                  </a:rPr>
                  <a:t>Время, раб.дни</a:t>
                </a:r>
              </a:p>
            </c:rich>
          </c:tx>
          <c:overlay val="0"/>
          <c:spPr>
            <a:noFill/>
            <a:ln w="0">
              <a:noFill/>
            </a:ln>
          </c:spPr>
        </c:title>
        <c:numFmt formatCode="General" sourceLinked="0"/>
        <c:majorTickMark val="out"/>
        <c:minorTickMark val="none"/>
        <c:tickLblPos val="nextTo"/>
        <c:spPr>
          <a:ln w="0">
            <a:solidFill>
              <a:srgbClr val="b3b3b3"/>
            </a:solidFill>
          </a:ln>
        </c:spPr>
        <c:txPr>
          <a:bodyPr/>
          <a:lstStyle/>
          <a:p>
            <a:pPr>
              <a:defRPr b="0" sz="1000" spc="-1" strike="noStrike">
                <a:solidFill>
                  <a:srgbClr val="000000"/>
                </a:solidFill>
                <a:latin typeface="Arial"/>
                <a:ea typeface="DejaVu Sans"/>
              </a:defRPr>
            </a:pPr>
          </a:p>
        </c:txPr>
        <c:crossAx val="86077490"/>
        <c:crosses val="autoZero"/>
        <c:crossBetween val="between"/>
      </c:valAx>
      <c:spPr>
        <a:noFill/>
        <a:ln w="0">
          <a:solidFill>
            <a:srgbClr val="b3b3b3"/>
          </a:solidFill>
        </a:ln>
      </c:spPr>
    </c:plotArea>
    <c:legend>
      <c:legendPos val="r"/>
      <c:overlay val="0"/>
      <c:spPr>
        <a:noFill/>
        <a:ln w="0">
          <a:noFill/>
        </a:ln>
      </c:spPr>
      <c:txPr>
        <a:bodyPr/>
        <a:lstStyle/>
        <a:p>
          <a:pPr>
            <a:defRPr b="0" sz="1000" spc="-1" strike="noStrike">
              <a:solidFill>
                <a:srgbClr val="000000"/>
              </a:solidFill>
              <a:latin typeface="Arial"/>
              <a:ea typeface="DejaVu Sans"/>
            </a:defRPr>
          </a:pPr>
        </a:p>
      </c:txPr>
    </c:legend>
    <c:plotVisOnly val="1"/>
    <c:dispBlanksAs val="gap"/>
  </c:chart>
  <c:spPr>
    <a:noFill/>
    <a:ln w="0">
      <a:noFill/>
    </a:ln>
  </c:sp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barChart>
        <c:barDir val="col"/>
        <c:grouping val="stack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Действие 1</c:v>
                </c:pt>
              </c:strCache>
            </c:strRef>
          </c:tx>
          <c:spPr>
            <a:solidFill>
              <a:srgbClr val="004586"/>
            </a:solidFill>
            <a:ln w="0">
              <a:noFill/>
            </a:ln>
          </c:spPr>
          <c:invertIfNegative val="0"/>
          <c:dLbls>
            <c:txPr>
              <a:bodyPr wrap="none"/>
              <a:lstStyle/>
              <a:p>
                <a:pPr>
                  <a:defRPr b="0" sz="1000" spc="-1" strike="noStrike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45397</c:v>
                </c:pt>
                <c:pt idx="1">
                  <c:v>45398</c:v>
                </c:pt>
                <c:pt idx="2">
                  <c:v>45399</c:v>
                </c:pt>
                <c:pt idx="3">
                  <c:v>45400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Действие 2</c:v>
                </c:pt>
              </c:strCache>
            </c:strRef>
          </c:tx>
          <c:spPr>
            <a:solidFill>
              <a:srgbClr val="ff420e"/>
            </a:solidFill>
            <a:ln w="0">
              <a:noFill/>
            </a:ln>
          </c:spPr>
          <c:invertIfNegative val="0"/>
          <c:dLbls>
            <c:txPr>
              <a:bodyPr wrap="none"/>
              <a:lstStyle/>
              <a:p>
                <a:pPr>
                  <a:defRPr b="0" sz="1000" spc="-1" strike="noStrike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45397</c:v>
                </c:pt>
                <c:pt idx="1">
                  <c:v>45398</c:v>
                </c:pt>
                <c:pt idx="2">
                  <c:v>45399</c:v>
                </c:pt>
                <c:pt idx="3">
                  <c:v>45400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1</c:v>
                </c:pt>
                <c:pt idx="3">
                  <c:v>3</c:v>
                </c:pt>
              </c:numCache>
            </c:numRef>
          </c:val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Действие 3</c:v>
                </c:pt>
              </c:strCache>
            </c:strRef>
          </c:tx>
          <c:spPr>
            <a:solidFill>
              <a:srgbClr val="ffd320"/>
            </a:solidFill>
            <a:ln w="0">
              <a:noFill/>
            </a:ln>
          </c:spPr>
          <c:invertIfNegative val="0"/>
          <c:dLbls>
            <c:txPr>
              <a:bodyPr wrap="none"/>
              <a:lstStyle/>
              <a:p>
                <a:pPr>
                  <a:defRPr b="0" sz="1000" spc="-1" strike="noStrike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45397</c:v>
                </c:pt>
                <c:pt idx="1">
                  <c:v>45398</c:v>
                </c:pt>
                <c:pt idx="2">
                  <c:v>45399</c:v>
                </c:pt>
                <c:pt idx="3">
                  <c:v>45400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4"/>
                <c:pt idx="0">
                  <c:v>4</c:v>
                </c:pt>
                <c:pt idx="1">
                  <c:v>2</c:v>
                </c:pt>
                <c:pt idx="2">
                  <c:v>1</c:v>
                </c:pt>
                <c:pt idx="3">
                  <c:v>3</c:v>
                </c:pt>
              </c:numCache>
            </c:numRef>
          </c:val>
        </c:ser>
        <c:gapWidth val="100"/>
        <c:overlap val="100"/>
        <c:axId val="61440642"/>
        <c:axId val="29592152"/>
      </c:barChart>
      <c:catAx>
        <c:axId val="61440642"/>
        <c:scaling>
          <c:orientation val="minMax"/>
        </c:scaling>
        <c:delete val="0"/>
        <c:axPos val="b"/>
        <c:title>
          <c:tx>
            <c:rich>
              <a:bodyPr rot="0"/>
              <a:lstStyle/>
              <a:p>
                <a:pPr>
                  <a:defRPr b="0" sz="900" spc="-1" strike="noStrike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  <a:r>
                  <a:rPr b="0" sz="900" spc="-1" strike="noStrike">
                    <a:solidFill>
                      <a:srgbClr val="000000"/>
                    </a:solidFill>
                    <a:latin typeface="Arial"/>
                    <a:ea typeface="DejaVu Sans"/>
                  </a:rPr>
                  <a:t>Дата наблюдения</a:t>
                </a:r>
              </a:p>
            </c:rich>
          </c:tx>
          <c:overlay val="0"/>
          <c:spPr>
            <a:noFill/>
            <a:ln w="0">
              <a:noFill/>
            </a:ln>
          </c:spPr>
        </c:title>
        <c:numFmt formatCode="[$-419]dd/mm/yyyy" sourceLinked="0"/>
        <c:majorTickMark val="out"/>
        <c:minorTickMark val="none"/>
        <c:tickLblPos val="nextTo"/>
        <c:spPr>
          <a:ln w="0">
            <a:solidFill>
              <a:srgbClr val="b3b3b3"/>
            </a:solidFill>
          </a:ln>
        </c:spPr>
        <c:txPr>
          <a:bodyPr/>
          <a:lstStyle/>
          <a:p>
            <a:pPr>
              <a:defRPr b="0" sz="1000" spc="-1" strike="noStrike">
                <a:solidFill>
                  <a:srgbClr val="000000"/>
                </a:solidFill>
                <a:latin typeface="Arial"/>
                <a:ea typeface="DejaVu Sans"/>
              </a:defRPr>
            </a:pPr>
          </a:p>
        </c:txPr>
        <c:crossAx val="29592152"/>
        <c:crosses val="autoZero"/>
        <c:auto val="1"/>
        <c:lblAlgn val="ctr"/>
        <c:lblOffset val="100"/>
        <c:noMultiLvlLbl val="0"/>
      </c:catAx>
      <c:valAx>
        <c:axId val="29592152"/>
        <c:scaling>
          <c:orientation val="minMax"/>
        </c:scaling>
        <c:delete val="0"/>
        <c:axPos val="l"/>
        <c:majorGridlines>
          <c:spPr>
            <a:ln w="0">
              <a:solidFill>
                <a:srgbClr val="b3b3b3"/>
              </a:solidFill>
            </a:ln>
          </c:spPr>
        </c:majorGridlines>
        <c:title>
          <c:tx>
            <c:rich>
              <a:bodyPr rot="-5400000"/>
              <a:lstStyle/>
              <a:p>
                <a:pPr>
                  <a:defRPr b="0" sz="900" spc="-1" strike="noStrike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  <a:r>
                  <a:rPr b="0" sz="900" spc="-1" strike="noStrike">
                    <a:solidFill>
                      <a:srgbClr val="000000"/>
                    </a:solidFill>
                    <a:latin typeface="Arial"/>
                    <a:ea typeface="DejaVu Sans"/>
                  </a:rPr>
                  <a:t>Время, раб.дни</a:t>
                </a:r>
              </a:p>
            </c:rich>
          </c:tx>
          <c:overlay val="0"/>
          <c:spPr>
            <a:noFill/>
            <a:ln w="0">
              <a:noFill/>
            </a:ln>
          </c:spPr>
        </c:title>
        <c:numFmt formatCode="General" sourceLinked="0"/>
        <c:majorTickMark val="out"/>
        <c:minorTickMark val="none"/>
        <c:tickLblPos val="nextTo"/>
        <c:spPr>
          <a:ln w="0">
            <a:solidFill>
              <a:srgbClr val="b3b3b3"/>
            </a:solidFill>
          </a:ln>
        </c:spPr>
        <c:txPr>
          <a:bodyPr/>
          <a:lstStyle/>
          <a:p>
            <a:pPr>
              <a:defRPr b="0" sz="1000" spc="-1" strike="noStrike">
                <a:solidFill>
                  <a:srgbClr val="000000"/>
                </a:solidFill>
                <a:latin typeface="Arial"/>
                <a:ea typeface="DejaVu Sans"/>
              </a:defRPr>
            </a:pPr>
          </a:p>
        </c:txPr>
        <c:crossAx val="61440642"/>
        <c:crosses val="autoZero"/>
        <c:crossBetween val="between"/>
      </c:valAx>
      <c:spPr>
        <a:noFill/>
        <a:ln w="0">
          <a:solidFill>
            <a:srgbClr val="b3b3b3"/>
          </a:solidFill>
        </a:ln>
      </c:spPr>
    </c:plotArea>
    <c:legend>
      <c:legendPos val="r"/>
      <c:overlay val="0"/>
      <c:spPr>
        <a:noFill/>
        <a:ln w="0">
          <a:noFill/>
        </a:ln>
      </c:spPr>
      <c:txPr>
        <a:bodyPr/>
        <a:lstStyle/>
        <a:p>
          <a:pPr>
            <a:defRPr b="0" sz="1000" spc="-1" strike="noStrike">
              <a:solidFill>
                <a:srgbClr val="000000"/>
              </a:solidFill>
              <a:latin typeface="Arial"/>
              <a:ea typeface="DejaVu Sans"/>
            </a:defRPr>
          </a:pPr>
        </a:p>
      </c:txPr>
    </c:legend>
    <c:plotVisOnly val="1"/>
    <c:dispBlanksAs val="gap"/>
  </c:chart>
  <c:spPr>
    <a:noFill/>
    <a:ln w="0">
      <a:noFill/>
    </a:ln>
  </c:spPr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view3D>
      <c:rotX val="15"/>
      <c:rotY val="20"/>
      <c:rAngAx val="1"/>
      <c:perspective val="30"/>
    </c:view3D>
    <c:floor>
      <c:spPr>
        <a:noFill/>
        <a:ln w="6480">
          <a:noFill/>
        </a:ln>
      </c:spPr>
    </c:floor>
    <c:sideWall>
      <c:spPr>
        <a:noFill/>
        <a:ln w="6480">
          <a:noFill/>
        </a:ln>
      </c:spPr>
    </c:sideWall>
    <c:backWall>
      <c:spPr>
        <a:noFill/>
        <a:ln w="6480">
          <a:noFill/>
        </a:ln>
      </c:spPr>
    </c:backWall>
    <c:plotArea>
      <c:bar3D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Целевой показатель, мин</c:v>
                </c:pt>
              </c:strCache>
            </c:strRef>
          </c:tx>
          <c:spPr>
            <a:solidFill>
              <a:srgbClr val="b4c7e7"/>
            </a:solidFill>
            <a:ln w="0">
              <a:noFill/>
            </a:ln>
          </c:spPr>
          <c:invertIfNegative val="0"/>
          <c:dLbls>
            <c:numFmt formatCode="General" sourceLinked="0"/>
            <c:txPr>
              <a:bodyPr wrap="square"/>
              <a:lstStyle/>
              <a:p>
                <a:pPr>
                  <a:defRPr b="0" sz="1197" spc="-1" strike="noStrike">
                    <a:solidFill>
                      <a:srgbClr val="404040"/>
                    </a:solidFill>
                    <a:latin typeface="Calibri"/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1"/>
                <c:pt idx="0">
                  <c:v>Время процесса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1"/>
                <c:pt idx="0">
                  <c:v>60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Достигнутый показатель, мин</c:v>
                </c:pt>
              </c:strCache>
            </c:strRef>
          </c:tx>
          <c:spPr>
            <a:solidFill>
              <a:srgbClr val="c5e0b4"/>
            </a:solidFill>
            <a:ln w="0">
              <a:noFill/>
            </a:ln>
          </c:spPr>
          <c:invertIfNegative val="0"/>
          <c:dLbls>
            <c:numFmt formatCode="General" sourceLinked="0"/>
            <c:txPr>
              <a:bodyPr wrap="square"/>
              <a:lstStyle/>
              <a:p>
                <a:pPr>
                  <a:defRPr b="0" sz="1197" spc="-1" strike="noStrike">
                    <a:solidFill>
                      <a:srgbClr val="404040"/>
                    </a:solidFill>
                    <a:latin typeface="Calibri"/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1"/>
                <c:pt idx="0">
                  <c:v>Время процесса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1"/>
                <c:pt idx="0">
                  <c:v>45</c:v>
                </c:pt>
              </c:numCache>
            </c:numRef>
          </c:val>
        </c:ser>
        <c:gapWidth val="150"/>
        <c:shape val="box"/>
        <c:axId val="57049500"/>
        <c:axId val="81777452"/>
        <c:axId val="0"/>
      </c:bar3DChart>
      <c:catAx>
        <c:axId val="570495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6480">
            <a:noFill/>
          </a:ln>
        </c:spPr>
        <c:txPr>
          <a:bodyPr/>
          <a:lstStyle/>
          <a:p>
            <a:pPr>
              <a:defRPr b="0" sz="1197" spc="-1" strike="noStrike">
                <a:solidFill>
                  <a:srgbClr val="595959"/>
                </a:solidFill>
                <a:latin typeface="Calibri"/>
              </a:defRPr>
            </a:pPr>
          </a:p>
        </c:txPr>
        <c:crossAx val="81777452"/>
        <c:crosses val="autoZero"/>
        <c:auto val="1"/>
        <c:lblAlgn val="ctr"/>
        <c:lblOffset val="100"/>
        <c:noMultiLvlLbl val="0"/>
      </c:catAx>
      <c:valAx>
        <c:axId val="81777452"/>
        <c:scaling>
          <c:orientation val="minMax"/>
        </c:scaling>
        <c:delete val="0"/>
        <c:axPos val="l"/>
        <c:majorGridlines>
          <c:spPr>
            <a:ln w="9360">
              <a:solidFill>
                <a:srgbClr val="d9d9d9"/>
              </a:solidFill>
              <a:round/>
            </a:ln>
          </c:spPr>
        </c:majorGridlines>
        <c:numFmt formatCode="General" sourceLinked="0"/>
        <c:majorTickMark val="none"/>
        <c:minorTickMark val="none"/>
        <c:tickLblPos val="nextTo"/>
        <c:spPr>
          <a:ln w="6480">
            <a:noFill/>
          </a:ln>
        </c:spPr>
        <c:txPr>
          <a:bodyPr/>
          <a:lstStyle/>
          <a:p>
            <a:pPr>
              <a:defRPr b="0" sz="1197" spc="-1" strike="noStrike">
                <a:solidFill>
                  <a:srgbClr val="595959"/>
                </a:solidFill>
                <a:latin typeface="Calibri"/>
              </a:defRPr>
            </a:pPr>
          </a:p>
        </c:txPr>
        <c:crossAx val="57049500"/>
        <c:crosses val="autoZero"/>
        <c:crossBetween val="between"/>
      </c:valAx>
    </c:plotArea>
    <c:legend>
      <c:legendPos val="b"/>
      <c:overlay val="0"/>
      <c:spPr>
        <a:noFill/>
        <a:ln w="0">
          <a:noFill/>
        </a:ln>
      </c:spPr>
      <c:txPr>
        <a:bodyPr/>
        <a:lstStyle/>
        <a:p>
          <a:pPr>
            <a:defRPr b="0" sz="1197" spc="-1" strike="noStrike">
              <a:solidFill>
                <a:srgbClr val="595959"/>
              </a:solidFill>
              <a:latin typeface="Calibri"/>
            </a:defRPr>
          </a:pPr>
        </a:p>
      </c:txPr>
    </c:legend>
    <c:plotVisOnly val="1"/>
    <c:dispBlanksAs val="gap"/>
  </c:chart>
  <c:spPr>
    <a:noFill/>
    <a:ln w="0">
      <a:noFill/>
    </a:ln>
  </c:spPr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view3D>
      <c:rotX val="15"/>
      <c:rotY val="20"/>
      <c:rAngAx val="1"/>
      <c:perspective val="30"/>
    </c:view3D>
    <c:floor>
      <c:spPr>
        <a:noFill/>
        <a:ln w="6480">
          <a:noFill/>
        </a:ln>
      </c:spPr>
    </c:floor>
    <c:sideWall>
      <c:spPr>
        <a:noFill/>
        <a:ln w="6480">
          <a:noFill/>
        </a:ln>
      </c:spPr>
    </c:sideWall>
    <c:backWall>
      <c:spPr>
        <a:noFill/>
        <a:ln w="6480">
          <a:noFill/>
        </a:ln>
      </c:spPr>
    </c:backWall>
    <c:plotArea>
      <c:layout>
        <c:manualLayout>
          <c:layoutTarget val="inner"/>
          <c:xMode val="edge"/>
          <c:yMode val="edge"/>
          <c:x val="0.143290371493556"/>
          <c:y val="0.0651657110893581"/>
          <c:w val="0.85662538960492"/>
          <c:h val="0.66648021255768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До реализации проекта</c:v>
                </c:pt>
              </c:strCache>
            </c:strRef>
          </c:tx>
          <c:spPr>
            <a:solidFill>
              <a:srgbClr val="99ccff"/>
            </a:solidFill>
            <a:ln w="0">
              <a:noFill/>
            </a:ln>
          </c:spPr>
          <c:invertIfNegative val="0"/>
          <c:dLbls>
            <c:numFmt formatCode="General" sourceLinked="0"/>
            <c:txPr>
              <a:bodyPr wrap="square"/>
              <a:lstStyle/>
              <a:p>
                <a:pPr>
                  <a:defRPr b="0" sz="1197" spc="-1" strike="noStrike">
                    <a:solidFill>
                      <a:srgbClr val="404040"/>
                    </a:solidFill>
                    <a:latin typeface="Calibri"/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1"/>
                <c:pt idx="0">
                  <c:v>Уровень удовлетворенности пользователей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1"/>
                <c:pt idx="0">
                  <c:v>0.13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После реализации проекта</c:v>
                </c:pt>
              </c:strCache>
            </c:strRef>
          </c:tx>
          <c:spPr>
            <a:solidFill>
              <a:srgbClr val="66ffff"/>
            </a:solidFill>
            <a:ln w="0">
              <a:noFill/>
            </a:ln>
          </c:spPr>
          <c:invertIfNegative val="0"/>
          <c:dLbls>
            <c:numFmt formatCode="General" sourceLinked="0"/>
            <c:txPr>
              <a:bodyPr wrap="square"/>
              <a:lstStyle/>
              <a:p>
                <a:pPr>
                  <a:defRPr b="0" sz="1197" spc="-1" strike="noStrike">
                    <a:solidFill>
                      <a:srgbClr val="404040"/>
                    </a:solidFill>
                    <a:latin typeface="Calibri"/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1"/>
                <c:pt idx="0">
                  <c:v>Уровень удовлетворенности пользователей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1"/>
                <c:pt idx="0">
                  <c:v>0.3</c:v>
                </c:pt>
              </c:numCache>
            </c:numRef>
          </c:val>
        </c:ser>
        <c:gapWidth val="150"/>
        <c:shape val="box"/>
        <c:axId val="15056459"/>
        <c:axId val="90780683"/>
        <c:axId val="0"/>
      </c:bar3DChart>
      <c:catAx>
        <c:axId val="15056459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6480">
            <a:noFill/>
          </a:ln>
        </c:spPr>
        <c:txPr>
          <a:bodyPr/>
          <a:lstStyle/>
          <a:p>
            <a:pPr>
              <a:defRPr b="0" sz="1197" spc="-1" strike="noStrike">
                <a:solidFill>
                  <a:srgbClr val="595959"/>
                </a:solidFill>
                <a:latin typeface="Calibri"/>
              </a:defRPr>
            </a:pPr>
          </a:p>
        </c:txPr>
        <c:crossAx val="90780683"/>
        <c:crosses val="autoZero"/>
        <c:auto val="1"/>
        <c:lblAlgn val="ctr"/>
        <c:lblOffset val="100"/>
        <c:noMultiLvlLbl val="0"/>
      </c:catAx>
      <c:valAx>
        <c:axId val="90780683"/>
        <c:scaling>
          <c:orientation val="minMax"/>
        </c:scaling>
        <c:delete val="0"/>
        <c:axPos val="l"/>
        <c:majorGridlines>
          <c:spPr>
            <a:ln w="9360">
              <a:solidFill>
                <a:srgbClr val="d9d9d9"/>
              </a:solidFill>
              <a:round/>
            </a:ln>
          </c:spPr>
        </c:majorGridlines>
        <c:numFmt formatCode="General" sourceLinked="0"/>
        <c:majorTickMark val="none"/>
        <c:minorTickMark val="none"/>
        <c:tickLblPos val="nextTo"/>
        <c:spPr>
          <a:ln w="6480">
            <a:noFill/>
          </a:ln>
        </c:spPr>
        <c:txPr>
          <a:bodyPr/>
          <a:lstStyle/>
          <a:p>
            <a:pPr>
              <a:defRPr b="0" sz="1197" spc="-1" strike="noStrike">
                <a:solidFill>
                  <a:srgbClr val="595959"/>
                </a:solidFill>
                <a:latin typeface="Calibri"/>
              </a:defRPr>
            </a:pPr>
          </a:p>
        </c:txPr>
        <c:crossAx val="15056459"/>
        <c:crosses val="autoZero"/>
        <c:crossBetween val="between"/>
      </c:valAx>
    </c:plotArea>
    <c:legend>
      <c:legendPos val="b"/>
      <c:overlay val="0"/>
      <c:spPr>
        <a:noFill/>
        <a:ln w="0">
          <a:noFill/>
        </a:ln>
      </c:spPr>
      <c:txPr>
        <a:bodyPr/>
        <a:lstStyle/>
        <a:p>
          <a:pPr>
            <a:defRPr b="0" sz="1197" spc="-1" strike="noStrike">
              <a:solidFill>
                <a:srgbClr val="595959"/>
              </a:solidFill>
              <a:latin typeface="Calibri"/>
            </a:defRPr>
          </a:pPr>
        </a:p>
      </c:txPr>
    </c:legend>
    <c:plotVisOnly val="1"/>
    <c:dispBlanksAs val="gap"/>
  </c:chart>
  <c:spPr>
    <a:noFill/>
    <a:ln w="0">
      <a:noFill/>
    </a:ln>
  </c:spPr>
</c:chartSpace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90EE283-8143-4841-BAC0-9771DF5A9786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76000" y="174240"/>
            <a:ext cx="10369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576000" y="1516320"/>
            <a:ext cx="10369440" cy="179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576000" y="3479400"/>
            <a:ext cx="10369440" cy="179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5EED5F6-C00B-45FE-AA1D-FCCEDB26406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576000" y="174240"/>
            <a:ext cx="10369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576000" y="1516320"/>
            <a:ext cx="5060160" cy="179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5889600" y="1516320"/>
            <a:ext cx="5060160" cy="179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576000" y="3479400"/>
            <a:ext cx="5060160" cy="179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5889600" y="3479400"/>
            <a:ext cx="5060160" cy="179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043BBF8-CE04-4B4B-B398-92C5BA39FE43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576000" y="174240"/>
            <a:ext cx="10369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576000" y="1516320"/>
            <a:ext cx="3338640" cy="179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6865" lnSpcReduction="20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4082040" y="1516320"/>
            <a:ext cx="3338640" cy="179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6865" lnSpcReduction="20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7588080" y="1516320"/>
            <a:ext cx="3338640" cy="179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6865" lnSpcReduction="20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576000" y="3479400"/>
            <a:ext cx="3338640" cy="179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6865" lnSpcReduction="20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4082040" y="3479400"/>
            <a:ext cx="3338640" cy="179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6865" lnSpcReduction="20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7588080" y="3479400"/>
            <a:ext cx="3338640" cy="179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6865" lnSpcReduction="20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C8FFB96-CD97-4023-9520-4AADA86AE724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DF0B8DFB-2CDE-43BB-ADB9-A7703FFF11F0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76000" y="174240"/>
            <a:ext cx="10369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576000" y="1516320"/>
            <a:ext cx="10369440" cy="375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57D6D499-B51F-4F66-AACA-E29496EF2D4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576000" y="174240"/>
            <a:ext cx="10369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576000" y="1516320"/>
            <a:ext cx="10369440" cy="375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CA2A6108-3FD3-4B3F-97D6-EC79EBD8E97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576000" y="174240"/>
            <a:ext cx="10369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/>
          </p:nvPr>
        </p:nvSpPr>
        <p:spPr>
          <a:xfrm>
            <a:off x="576000" y="1516320"/>
            <a:ext cx="5060160" cy="375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/>
          </p:nvPr>
        </p:nvSpPr>
        <p:spPr>
          <a:xfrm>
            <a:off x="5889600" y="1516320"/>
            <a:ext cx="5060160" cy="375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AFF153B8-599C-4DC5-BA6B-06017669B41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76000" y="174240"/>
            <a:ext cx="10369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C910DC95-C29A-4CA5-B3D2-E52ADB9CE1E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576000" y="258480"/>
            <a:ext cx="10369440" cy="5015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384369E0-A461-46DF-A614-F7E69E79CA1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76000" y="174240"/>
            <a:ext cx="10369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576000" y="1516320"/>
            <a:ext cx="5060160" cy="179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5889600" y="1516320"/>
            <a:ext cx="5060160" cy="375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576000" y="3479400"/>
            <a:ext cx="5060160" cy="179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3D6DEC47-EE70-42BF-AD80-5B8FAE1E6D9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76000" y="174240"/>
            <a:ext cx="10369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576000" y="1516320"/>
            <a:ext cx="10369440" cy="375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F853A4E-D275-4058-8BEE-68D6D572A57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76000" y="174240"/>
            <a:ext cx="10369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576000" y="1516320"/>
            <a:ext cx="5060160" cy="375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5889600" y="1516320"/>
            <a:ext cx="5060160" cy="179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/>
          </p:nvPr>
        </p:nvSpPr>
        <p:spPr>
          <a:xfrm>
            <a:off x="5889600" y="3479400"/>
            <a:ext cx="5060160" cy="179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71E778C2-32CA-473B-8270-67F566D989A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576000" y="174240"/>
            <a:ext cx="10369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576000" y="1516320"/>
            <a:ext cx="5060160" cy="179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5889600" y="1516320"/>
            <a:ext cx="5060160" cy="179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/>
          </p:nvPr>
        </p:nvSpPr>
        <p:spPr>
          <a:xfrm>
            <a:off x="576000" y="3479400"/>
            <a:ext cx="10369440" cy="179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DA561F0B-6E6A-426C-9C1D-B0F0A4C0AB0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76000" y="174240"/>
            <a:ext cx="10369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576000" y="1516320"/>
            <a:ext cx="10369440" cy="179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576000" y="3479400"/>
            <a:ext cx="10369440" cy="179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3322D9EE-29B9-4D02-A9AD-9F48319DDF9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576000" y="174240"/>
            <a:ext cx="10369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/>
          </p:nvPr>
        </p:nvSpPr>
        <p:spPr>
          <a:xfrm>
            <a:off x="576000" y="1516320"/>
            <a:ext cx="5060160" cy="179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/>
          </p:nvPr>
        </p:nvSpPr>
        <p:spPr>
          <a:xfrm>
            <a:off x="5889600" y="1516320"/>
            <a:ext cx="5060160" cy="179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/>
          </p:nvPr>
        </p:nvSpPr>
        <p:spPr>
          <a:xfrm>
            <a:off x="576000" y="3479400"/>
            <a:ext cx="5060160" cy="179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/>
          </p:nvPr>
        </p:nvSpPr>
        <p:spPr>
          <a:xfrm>
            <a:off x="5889600" y="3479400"/>
            <a:ext cx="5060160" cy="179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EC98B6CE-03A2-4D3B-A6AB-F3EA7A9F143D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576000" y="174240"/>
            <a:ext cx="10369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/>
          </p:nvPr>
        </p:nvSpPr>
        <p:spPr>
          <a:xfrm>
            <a:off x="576000" y="1516320"/>
            <a:ext cx="3338640" cy="179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6865" lnSpcReduction="20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/>
          </p:nvPr>
        </p:nvSpPr>
        <p:spPr>
          <a:xfrm>
            <a:off x="4082040" y="1516320"/>
            <a:ext cx="3338640" cy="179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6865" lnSpcReduction="20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/>
          </p:nvPr>
        </p:nvSpPr>
        <p:spPr>
          <a:xfrm>
            <a:off x="7588080" y="1516320"/>
            <a:ext cx="3338640" cy="179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6865" lnSpcReduction="20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/>
          </p:nvPr>
        </p:nvSpPr>
        <p:spPr>
          <a:xfrm>
            <a:off x="576000" y="3479400"/>
            <a:ext cx="3338640" cy="179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6865" lnSpcReduction="20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/>
          </p:nvPr>
        </p:nvSpPr>
        <p:spPr>
          <a:xfrm>
            <a:off x="4082040" y="3479400"/>
            <a:ext cx="3338640" cy="179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6865" lnSpcReduction="20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/>
          </p:nvPr>
        </p:nvSpPr>
        <p:spPr>
          <a:xfrm>
            <a:off x="7588080" y="3479400"/>
            <a:ext cx="3338640" cy="179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6865" lnSpcReduction="20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08BBE071-E59E-4AD5-9B68-DE932A32E10D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AEB0B3C3-2B51-4EA8-BD22-548F034059D7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576000" y="174240"/>
            <a:ext cx="10369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subTitle"/>
          </p:nvPr>
        </p:nvSpPr>
        <p:spPr>
          <a:xfrm>
            <a:off x="576000" y="1516320"/>
            <a:ext cx="10369440" cy="375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F70E7EBA-1538-48D4-AD43-886DF492FE4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576000" y="174240"/>
            <a:ext cx="10369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/>
          </p:nvPr>
        </p:nvSpPr>
        <p:spPr>
          <a:xfrm>
            <a:off x="576000" y="1516320"/>
            <a:ext cx="10369440" cy="375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AE853B60-7D69-4531-AFB7-8C5A371B1D5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576000" y="174240"/>
            <a:ext cx="10369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/>
          </p:nvPr>
        </p:nvSpPr>
        <p:spPr>
          <a:xfrm>
            <a:off x="576000" y="1516320"/>
            <a:ext cx="5060160" cy="375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/>
          </p:nvPr>
        </p:nvSpPr>
        <p:spPr>
          <a:xfrm>
            <a:off x="5889600" y="1516320"/>
            <a:ext cx="5060160" cy="375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BA3BB32E-FA01-4503-B910-6E779B20A84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576000" y="174240"/>
            <a:ext cx="10369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4509B4D8-00FE-4206-8B38-C4355E0EE42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76000" y="174240"/>
            <a:ext cx="10369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576000" y="1516320"/>
            <a:ext cx="10369440" cy="375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455EBCE-5436-4D0D-B039-DADC8CBCE41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subTitle"/>
          </p:nvPr>
        </p:nvSpPr>
        <p:spPr>
          <a:xfrm>
            <a:off x="576000" y="258480"/>
            <a:ext cx="10369440" cy="5015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5148EE75-624B-4BD8-AE7E-ED2E334D629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576000" y="174240"/>
            <a:ext cx="10369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/>
          </p:nvPr>
        </p:nvSpPr>
        <p:spPr>
          <a:xfrm>
            <a:off x="576000" y="1516320"/>
            <a:ext cx="5060160" cy="179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/>
          </p:nvPr>
        </p:nvSpPr>
        <p:spPr>
          <a:xfrm>
            <a:off x="5889600" y="1516320"/>
            <a:ext cx="5060160" cy="375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/>
          </p:nvPr>
        </p:nvSpPr>
        <p:spPr>
          <a:xfrm>
            <a:off x="576000" y="3479400"/>
            <a:ext cx="5060160" cy="179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C2B65E98-F505-4703-B6F2-0148C061825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576000" y="174240"/>
            <a:ext cx="10369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/>
          </p:nvPr>
        </p:nvSpPr>
        <p:spPr>
          <a:xfrm>
            <a:off x="576000" y="1516320"/>
            <a:ext cx="5060160" cy="375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/>
          </p:nvPr>
        </p:nvSpPr>
        <p:spPr>
          <a:xfrm>
            <a:off x="5889600" y="1516320"/>
            <a:ext cx="5060160" cy="179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/>
          </p:nvPr>
        </p:nvSpPr>
        <p:spPr>
          <a:xfrm>
            <a:off x="5889600" y="3479400"/>
            <a:ext cx="5060160" cy="179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D16E27A2-B402-418E-9350-919416398B2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576000" y="174240"/>
            <a:ext cx="10369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/>
          </p:nvPr>
        </p:nvSpPr>
        <p:spPr>
          <a:xfrm>
            <a:off x="576000" y="1516320"/>
            <a:ext cx="5060160" cy="179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/>
          </p:nvPr>
        </p:nvSpPr>
        <p:spPr>
          <a:xfrm>
            <a:off x="5889600" y="1516320"/>
            <a:ext cx="5060160" cy="179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/>
          </p:nvPr>
        </p:nvSpPr>
        <p:spPr>
          <a:xfrm>
            <a:off x="576000" y="3479400"/>
            <a:ext cx="10369440" cy="179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4CB9C93A-2C6B-44EA-B84E-24F6DE4018E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576000" y="174240"/>
            <a:ext cx="10369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576000" y="1516320"/>
            <a:ext cx="10369440" cy="179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/>
          </p:nvPr>
        </p:nvSpPr>
        <p:spPr>
          <a:xfrm>
            <a:off x="576000" y="3479400"/>
            <a:ext cx="10369440" cy="179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61B0E7F4-87AC-47B0-A5B2-FA0AE64B49A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576000" y="174240"/>
            <a:ext cx="10369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/>
          </p:nvPr>
        </p:nvSpPr>
        <p:spPr>
          <a:xfrm>
            <a:off x="576000" y="1516320"/>
            <a:ext cx="5060160" cy="179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/>
          </p:nvPr>
        </p:nvSpPr>
        <p:spPr>
          <a:xfrm>
            <a:off x="5889600" y="1516320"/>
            <a:ext cx="5060160" cy="179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/>
          </p:nvPr>
        </p:nvSpPr>
        <p:spPr>
          <a:xfrm>
            <a:off x="576000" y="3479400"/>
            <a:ext cx="5060160" cy="179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5"/>
          <p:cNvSpPr>
            <a:spLocks noGrp="1"/>
          </p:cNvSpPr>
          <p:nvPr>
            <p:ph/>
          </p:nvPr>
        </p:nvSpPr>
        <p:spPr>
          <a:xfrm>
            <a:off x="5889600" y="3479400"/>
            <a:ext cx="5060160" cy="179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5CB7601E-E0B4-420F-A7B6-BE5D4344AA41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576000" y="174240"/>
            <a:ext cx="10369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/>
          </p:nvPr>
        </p:nvSpPr>
        <p:spPr>
          <a:xfrm>
            <a:off x="576000" y="1516320"/>
            <a:ext cx="3338640" cy="179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6865" lnSpcReduction="20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/>
          </p:nvPr>
        </p:nvSpPr>
        <p:spPr>
          <a:xfrm>
            <a:off x="4082040" y="1516320"/>
            <a:ext cx="3338640" cy="179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6865" lnSpcReduction="20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/>
          </p:nvPr>
        </p:nvSpPr>
        <p:spPr>
          <a:xfrm>
            <a:off x="7588080" y="1516320"/>
            <a:ext cx="3338640" cy="179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6865" lnSpcReduction="20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PlaceHolder 5"/>
          <p:cNvSpPr>
            <a:spLocks noGrp="1"/>
          </p:cNvSpPr>
          <p:nvPr>
            <p:ph/>
          </p:nvPr>
        </p:nvSpPr>
        <p:spPr>
          <a:xfrm>
            <a:off x="576000" y="3479400"/>
            <a:ext cx="3338640" cy="179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6865" lnSpcReduction="20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PlaceHolder 6"/>
          <p:cNvSpPr>
            <a:spLocks noGrp="1"/>
          </p:cNvSpPr>
          <p:nvPr>
            <p:ph/>
          </p:nvPr>
        </p:nvSpPr>
        <p:spPr>
          <a:xfrm>
            <a:off x="4082040" y="3479400"/>
            <a:ext cx="3338640" cy="179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6865" lnSpcReduction="20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7"/>
          <p:cNvSpPr>
            <a:spLocks noGrp="1"/>
          </p:cNvSpPr>
          <p:nvPr>
            <p:ph/>
          </p:nvPr>
        </p:nvSpPr>
        <p:spPr>
          <a:xfrm>
            <a:off x="7588080" y="3479400"/>
            <a:ext cx="3338640" cy="179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6865" lnSpcReduction="20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46049D32-2F9E-4CC0-B391-905FB89D6D51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AFF07150-3A55-4C25-A642-B02FF5C92301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576000" y="174240"/>
            <a:ext cx="10369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subTitle"/>
          </p:nvPr>
        </p:nvSpPr>
        <p:spPr>
          <a:xfrm>
            <a:off x="576000" y="1516320"/>
            <a:ext cx="10369440" cy="375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9D62F449-74F8-4BE2-BD4A-5FDFD0F8805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576000" y="174240"/>
            <a:ext cx="10369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/>
          </p:nvPr>
        </p:nvSpPr>
        <p:spPr>
          <a:xfrm>
            <a:off x="576000" y="1516320"/>
            <a:ext cx="10369440" cy="375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A5F6F95F-321C-47CE-9C52-884A0C85B69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76000" y="174240"/>
            <a:ext cx="10369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576000" y="1516320"/>
            <a:ext cx="5060160" cy="375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5889600" y="1516320"/>
            <a:ext cx="5060160" cy="375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FDBFB46-F406-48AE-BACE-E56523DE1C4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576000" y="174240"/>
            <a:ext cx="10369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/>
          </p:nvPr>
        </p:nvSpPr>
        <p:spPr>
          <a:xfrm>
            <a:off x="576000" y="1516320"/>
            <a:ext cx="5060160" cy="375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/>
          </p:nvPr>
        </p:nvSpPr>
        <p:spPr>
          <a:xfrm>
            <a:off x="5889600" y="1516320"/>
            <a:ext cx="5060160" cy="375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C330EE3A-4D81-4D36-83FC-3E94B51B1A2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576000" y="174240"/>
            <a:ext cx="10369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3BD2E78B-5BC5-4154-A197-FB2C95B995A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subTitle"/>
          </p:nvPr>
        </p:nvSpPr>
        <p:spPr>
          <a:xfrm>
            <a:off x="576000" y="258480"/>
            <a:ext cx="10369440" cy="5015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E4BBA139-2AC8-4071-ADEB-A3A0839B6B6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576000" y="174240"/>
            <a:ext cx="10369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/>
          </p:nvPr>
        </p:nvSpPr>
        <p:spPr>
          <a:xfrm>
            <a:off x="576000" y="1516320"/>
            <a:ext cx="5060160" cy="179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/>
          </p:nvPr>
        </p:nvSpPr>
        <p:spPr>
          <a:xfrm>
            <a:off x="5889600" y="1516320"/>
            <a:ext cx="5060160" cy="375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/>
          </p:nvPr>
        </p:nvSpPr>
        <p:spPr>
          <a:xfrm>
            <a:off x="576000" y="3479400"/>
            <a:ext cx="5060160" cy="179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14706742-05E1-4456-A515-64A66516A9A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576000" y="174240"/>
            <a:ext cx="10369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/>
          </p:nvPr>
        </p:nvSpPr>
        <p:spPr>
          <a:xfrm>
            <a:off x="576000" y="1516320"/>
            <a:ext cx="5060160" cy="375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/>
          </p:nvPr>
        </p:nvSpPr>
        <p:spPr>
          <a:xfrm>
            <a:off x="5889600" y="1516320"/>
            <a:ext cx="5060160" cy="179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/>
          </p:nvPr>
        </p:nvSpPr>
        <p:spPr>
          <a:xfrm>
            <a:off x="5889600" y="3479400"/>
            <a:ext cx="5060160" cy="179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CD81BAA8-11C0-4BB6-8D73-DA5FE51F5FF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576000" y="174240"/>
            <a:ext cx="10369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/>
          </p:nvPr>
        </p:nvSpPr>
        <p:spPr>
          <a:xfrm>
            <a:off x="576000" y="1516320"/>
            <a:ext cx="5060160" cy="179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/>
          </p:nvPr>
        </p:nvSpPr>
        <p:spPr>
          <a:xfrm>
            <a:off x="5889600" y="1516320"/>
            <a:ext cx="5060160" cy="179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2" name="PlaceHolder 4"/>
          <p:cNvSpPr>
            <a:spLocks noGrp="1"/>
          </p:cNvSpPr>
          <p:nvPr>
            <p:ph/>
          </p:nvPr>
        </p:nvSpPr>
        <p:spPr>
          <a:xfrm>
            <a:off x="576000" y="3479400"/>
            <a:ext cx="10369440" cy="179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41910B4C-FB49-45CA-BEB9-08312652A4F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576000" y="174240"/>
            <a:ext cx="10369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/>
          </p:nvPr>
        </p:nvSpPr>
        <p:spPr>
          <a:xfrm>
            <a:off x="576000" y="1516320"/>
            <a:ext cx="10369440" cy="179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/>
          </p:nvPr>
        </p:nvSpPr>
        <p:spPr>
          <a:xfrm>
            <a:off x="576000" y="3479400"/>
            <a:ext cx="10369440" cy="179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542280B8-1A3E-4BC6-9006-5BB4D7839B1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576000" y="174240"/>
            <a:ext cx="10369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/>
          </p:nvPr>
        </p:nvSpPr>
        <p:spPr>
          <a:xfrm>
            <a:off x="576000" y="1516320"/>
            <a:ext cx="5060160" cy="179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8" name="PlaceHolder 3"/>
          <p:cNvSpPr>
            <a:spLocks noGrp="1"/>
          </p:cNvSpPr>
          <p:nvPr>
            <p:ph/>
          </p:nvPr>
        </p:nvSpPr>
        <p:spPr>
          <a:xfrm>
            <a:off x="5889600" y="1516320"/>
            <a:ext cx="5060160" cy="179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PlaceHolder 4"/>
          <p:cNvSpPr>
            <a:spLocks noGrp="1"/>
          </p:cNvSpPr>
          <p:nvPr>
            <p:ph/>
          </p:nvPr>
        </p:nvSpPr>
        <p:spPr>
          <a:xfrm>
            <a:off x="576000" y="3479400"/>
            <a:ext cx="5060160" cy="179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0" name="PlaceHolder 5"/>
          <p:cNvSpPr>
            <a:spLocks noGrp="1"/>
          </p:cNvSpPr>
          <p:nvPr>
            <p:ph/>
          </p:nvPr>
        </p:nvSpPr>
        <p:spPr>
          <a:xfrm>
            <a:off x="5889600" y="3479400"/>
            <a:ext cx="5060160" cy="179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E5D246A8-F181-4A0E-9306-8E50148B8785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576000" y="174240"/>
            <a:ext cx="10369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2" name="PlaceHolder 2"/>
          <p:cNvSpPr>
            <a:spLocks noGrp="1"/>
          </p:cNvSpPr>
          <p:nvPr>
            <p:ph/>
          </p:nvPr>
        </p:nvSpPr>
        <p:spPr>
          <a:xfrm>
            <a:off x="576000" y="1516320"/>
            <a:ext cx="3338640" cy="179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6865" lnSpcReduction="20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3" name="PlaceHolder 3"/>
          <p:cNvSpPr>
            <a:spLocks noGrp="1"/>
          </p:cNvSpPr>
          <p:nvPr>
            <p:ph/>
          </p:nvPr>
        </p:nvSpPr>
        <p:spPr>
          <a:xfrm>
            <a:off x="4082040" y="1516320"/>
            <a:ext cx="3338640" cy="179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6865" lnSpcReduction="20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4" name="PlaceHolder 4"/>
          <p:cNvSpPr>
            <a:spLocks noGrp="1"/>
          </p:cNvSpPr>
          <p:nvPr>
            <p:ph/>
          </p:nvPr>
        </p:nvSpPr>
        <p:spPr>
          <a:xfrm>
            <a:off x="7588080" y="1516320"/>
            <a:ext cx="3338640" cy="179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6865" lnSpcReduction="20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5" name="PlaceHolder 5"/>
          <p:cNvSpPr>
            <a:spLocks noGrp="1"/>
          </p:cNvSpPr>
          <p:nvPr>
            <p:ph/>
          </p:nvPr>
        </p:nvSpPr>
        <p:spPr>
          <a:xfrm>
            <a:off x="576000" y="3479400"/>
            <a:ext cx="3338640" cy="179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6865" lnSpcReduction="20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6" name="PlaceHolder 6"/>
          <p:cNvSpPr>
            <a:spLocks noGrp="1"/>
          </p:cNvSpPr>
          <p:nvPr>
            <p:ph/>
          </p:nvPr>
        </p:nvSpPr>
        <p:spPr>
          <a:xfrm>
            <a:off x="4082040" y="3479400"/>
            <a:ext cx="3338640" cy="179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6865" lnSpcReduction="20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7" name="PlaceHolder 7"/>
          <p:cNvSpPr>
            <a:spLocks noGrp="1"/>
          </p:cNvSpPr>
          <p:nvPr>
            <p:ph/>
          </p:nvPr>
        </p:nvSpPr>
        <p:spPr>
          <a:xfrm>
            <a:off x="7588080" y="3479400"/>
            <a:ext cx="3338640" cy="179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6865" lnSpcReduction="20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969624F2-D628-4823-AEF6-C8398914C4E1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76000" y="174240"/>
            <a:ext cx="10369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79E2C65-DBD3-4C8B-8F77-DEBB7AAAA07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576000" y="258480"/>
            <a:ext cx="10369440" cy="5015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4DCB5E2-4197-4DF7-A23C-9FF05F02880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76000" y="174240"/>
            <a:ext cx="10369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76000" y="1516320"/>
            <a:ext cx="5060160" cy="179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889600" y="1516320"/>
            <a:ext cx="5060160" cy="375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76000" y="3479400"/>
            <a:ext cx="5060160" cy="179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9DE87DA-AEF8-4AE9-9ED8-B23EC50B116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76000" y="174240"/>
            <a:ext cx="10369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76000" y="1516320"/>
            <a:ext cx="5060160" cy="375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889600" y="1516320"/>
            <a:ext cx="5060160" cy="179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889600" y="3479400"/>
            <a:ext cx="5060160" cy="179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7642A70-BCF1-46AF-BF66-B16214FDBF1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76000" y="174240"/>
            <a:ext cx="10369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76000" y="1516320"/>
            <a:ext cx="5060160" cy="179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889600" y="1516320"/>
            <a:ext cx="5060160" cy="179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576000" y="3479400"/>
            <a:ext cx="10369440" cy="179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3692C76-8D37-49C2-8823-0676B1B2132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"/>
          <p:cNvSpPr/>
          <p:nvPr/>
        </p:nvSpPr>
        <p:spPr>
          <a:xfrm>
            <a:off x="360000" y="720000"/>
            <a:ext cx="10800000" cy="360"/>
          </a:xfrm>
          <a:prstGeom prst="line">
            <a:avLst/>
          </a:prstGeom>
          <a:ln w="3816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19080" rIns="19080" tIns="-19080" bIns="-19080" anchor="ctr">
            <a:noAutofit/>
          </a:bodyPr>
          <a:p>
            <a:endParaRPr b="0" lang="ru-RU" sz="2400" spc="-1" strike="noStrike">
              <a:solidFill>
                <a:srgbClr val="000000"/>
              </a:solidFill>
              <a:latin typeface="Times New Roman"/>
              <a:ea typeface="DejaVu Sans"/>
            </a:endParaRPr>
          </a:p>
        </p:txBody>
      </p:sp>
      <p:sp>
        <p:nvSpPr>
          <p:cNvPr id="1" name="PlaceHolder 1"/>
          <p:cNvSpPr>
            <a:spLocks noGrp="1"/>
          </p:cNvSpPr>
          <p:nvPr>
            <p:ph type="ftr" idx="1"/>
          </p:nvPr>
        </p:nvSpPr>
        <p:spPr>
          <a:xfrm>
            <a:off x="3816720" y="6006240"/>
            <a:ext cx="3886200" cy="342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sldNum" idx="2"/>
          </p:nvPr>
        </p:nvSpPr>
        <p:spPr>
          <a:xfrm>
            <a:off x="8137440" y="6006240"/>
            <a:ext cx="2589840" cy="342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algn="l" pos="0"/>
              </a:tabLst>
              <a:defRPr b="0" lang="ru-RU" sz="1700" spc="-1" strike="noStrike">
                <a:solidFill>
                  <a:srgbClr val="000000"/>
                </a:solidFill>
                <a:latin typeface="Calibri"/>
                <a:ea typeface="Lucida Sans Unicode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fld id="{3595D838-0F92-4A6B-A9DC-18A56EDB4E62}" type="slidenum">
              <a:rPr b="0" lang="ru-RU" sz="1700" spc="-1" strike="noStrike">
                <a:solidFill>
                  <a:srgbClr val="000000"/>
                </a:solidFill>
                <a:latin typeface="Calibri"/>
                <a:ea typeface="Lucida Sans Unicode"/>
              </a:rPr>
              <a:t>&lt;номер&gt;</a:t>
            </a:fld>
            <a:endParaRPr b="0" lang="ru-RU" sz="17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dt" idx="3"/>
          </p:nvPr>
        </p:nvSpPr>
        <p:spPr>
          <a:xfrm>
            <a:off x="792000" y="6006240"/>
            <a:ext cx="2589840" cy="342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title"/>
          </p:nvPr>
        </p:nvSpPr>
        <p:spPr>
          <a:xfrm>
            <a:off x="576000" y="258480"/>
            <a:ext cx="10369440" cy="108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Дл</a:t>
            </a: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я </a:t>
            </a: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пр</a:t>
            </a: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ав</a:t>
            </a: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ки </a:t>
            </a: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те</a:t>
            </a: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кс</a:t>
            </a: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та </a:t>
            </a: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заг</a:t>
            </a: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ла</a:t>
            </a: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ви</a:t>
            </a: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я </a:t>
            </a: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щ</a:t>
            </a: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ёл</a:t>
            </a: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кн</a:t>
            </a: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ит</a:t>
            </a: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е </a:t>
            </a: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м</a:t>
            </a: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ы</a:t>
            </a: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шь</a:t>
            </a: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ю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body"/>
          </p:nvPr>
        </p:nvSpPr>
        <p:spPr>
          <a:xfrm>
            <a:off x="576000" y="1516320"/>
            <a:ext cx="10369440" cy="375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"/>
          <p:cNvSpPr/>
          <p:nvPr/>
        </p:nvSpPr>
        <p:spPr>
          <a:xfrm>
            <a:off x="360000" y="720000"/>
            <a:ext cx="10800000" cy="360"/>
          </a:xfrm>
          <a:prstGeom prst="line">
            <a:avLst/>
          </a:prstGeom>
          <a:ln w="3816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19080" rIns="19080" tIns="-19080" bIns="-19080" anchor="ctr">
            <a:noAutofit/>
          </a:bodyPr>
          <a:p>
            <a:endParaRPr b="0" lang="ru-RU" sz="2400" spc="-1" strike="noStrike">
              <a:solidFill>
                <a:srgbClr val="000000"/>
              </a:solidFill>
              <a:latin typeface="Times New Roman"/>
              <a:ea typeface="DejaVu Sans"/>
            </a:endParaRPr>
          </a:p>
        </p:txBody>
      </p:sp>
      <p:sp>
        <p:nvSpPr>
          <p:cNvPr id="43" name="PlaceHolder 1"/>
          <p:cNvSpPr>
            <a:spLocks noGrp="1"/>
          </p:cNvSpPr>
          <p:nvPr>
            <p:ph type="ftr" idx="4"/>
          </p:nvPr>
        </p:nvSpPr>
        <p:spPr>
          <a:xfrm>
            <a:off x="3816720" y="6006240"/>
            <a:ext cx="3886200" cy="342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sldNum" idx="5"/>
          </p:nvPr>
        </p:nvSpPr>
        <p:spPr>
          <a:xfrm>
            <a:off x="8137440" y="6006240"/>
            <a:ext cx="2589840" cy="342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algn="l" pos="0"/>
              </a:tabLst>
              <a:defRPr b="0" lang="ru-RU" sz="1700" spc="-1" strike="noStrike">
                <a:solidFill>
                  <a:srgbClr val="000000"/>
                </a:solidFill>
                <a:latin typeface="Calibri"/>
                <a:ea typeface="Lucida Sans Unicode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fld id="{A34F3ADC-865A-4E08-BD9D-2AA6CF5E5AB9}" type="slidenum">
              <a:rPr b="0" lang="ru-RU" sz="1700" spc="-1" strike="noStrike">
                <a:solidFill>
                  <a:srgbClr val="000000"/>
                </a:solidFill>
                <a:latin typeface="Calibri"/>
                <a:ea typeface="Lucida Sans Unicode"/>
              </a:rPr>
              <a:t>&lt;номер&gt;</a:t>
            </a:fld>
            <a:endParaRPr b="0" lang="ru-RU" sz="17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 type="dt" idx="6"/>
          </p:nvPr>
        </p:nvSpPr>
        <p:spPr>
          <a:xfrm>
            <a:off x="792000" y="6006240"/>
            <a:ext cx="2589840" cy="342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 type="title"/>
          </p:nvPr>
        </p:nvSpPr>
        <p:spPr>
          <a:xfrm>
            <a:off x="576000" y="258480"/>
            <a:ext cx="10369440" cy="108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5"/>
          <p:cNvSpPr>
            <a:spLocks noGrp="1"/>
          </p:cNvSpPr>
          <p:nvPr>
            <p:ph type="body"/>
          </p:nvPr>
        </p:nvSpPr>
        <p:spPr>
          <a:xfrm>
            <a:off x="576000" y="1516320"/>
            <a:ext cx="10369440" cy="375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"/>
          <p:cNvSpPr/>
          <p:nvPr/>
        </p:nvSpPr>
        <p:spPr>
          <a:xfrm>
            <a:off x="360000" y="720000"/>
            <a:ext cx="10800000" cy="360"/>
          </a:xfrm>
          <a:prstGeom prst="line">
            <a:avLst/>
          </a:prstGeom>
          <a:ln w="3816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19080" rIns="19080" tIns="-19080" bIns="-19080" anchor="ctr">
            <a:noAutofit/>
          </a:bodyPr>
          <a:p>
            <a:endParaRPr b="0" lang="ru-RU" sz="2400" spc="-1" strike="noStrike">
              <a:solidFill>
                <a:srgbClr val="000000"/>
              </a:solidFill>
              <a:latin typeface="Times New Roman"/>
              <a:ea typeface="DejaVu Sans"/>
            </a:endParaRPr>
          </a:p>
        </p:txBody>
      </p:sp>
      <p:sp>
        <p:nvSpPr>
          <p:cNvPr id="85" name="PlaceHolder 1"/>
          <p:cNvSpPr>
            <a:spLocks noGrp="1"/>
          </p:cNvSpPr>
          <p:nvPr>
            <p:ph type="ftr" idx="7"/>
          </p:nvPr>
        </p:nvSpPr>
        <p:spPr>
          <a:xfrm>
            <a:off x="3816720" y="6006240"/>
            <a:ext cx="3886200" cy="342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sldNum" idx="8"/>
          </p:nvPr>
        </p:nvSpPr>
        <p:spPr>
          <a:xfrm>
            <a:off x="8137440" y="6006240"/>
            <a:ext cx="2589840" cy="342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algn="l" pos="0"/>
              </a:tabLst>
              <a:defRPr b="0" lang="ru-RU" sz="1700" spc="-1" strike="noStrike">
                <a:solidFill>
                  <a:srgbClr val="000000"/>
                </a:solidFill>
                <a:latin typeface="Calibri"/>
                <a:ea typeface="Lucida Sans Unicode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fld id="{ABF082CB-23E1-4E48-9664-A213FBE4D5F1}" type="slidenum">
              <a:rPr b="0" lang="ru-RU" sz="1700" spc="-1" strike="noStrike">
                <a:solidFill>
                  <a:srgbClr val="000000"/>
                </a:solidFill>
                <a:latin typeface="Calibri"/>
                <a:ea typeface="Lucida Sans Unicode"/>
              </a:rPr>
              <a:t>&lt;номер&gt;</a:t>
            </a:fld>
            <a:endParaRPr b="0" lang="ru-RU" sz="17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dt" idx="9"/>
          </p:nvPr>
        </p:nvSpPr>
        <p:spPr>
          <a:xfrm>
            <a:off x="792000" y="6006240"/>
            <a:ext cx="2589840" cy="342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8" name="PlaceHolder 4"/>
          <p:cNvSpPr>
            <a:spLocks noGrp="1"/>
          </p:cNvSpPr>
          <p:nvPr>
            <p:ph type="title"/>
          </p:nvPr>
        </p:nvSpPr>
        <p:spPr>
          <a:xfrm>
            <a:off x="576000" y="258480"/>
            <a:ext cx="10369440" cy="108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5"/>
          <p:cNvSpPr>
            <a:spLocks noGrp="1"/>
          </p:cNvSpPr>
          <p:nvPr>
            <p:ph type="body"/>
          </p:nvPr>
        </p:nvSpPr>
        <p:spPr>
          <a:xfrm>
            <a:off x="576000" y="1516320"/>
            <a:ext cx="10369440" cy="375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"/>
          <p:cNvSpPr/>
          <p:nvPr/>
        </p:nvSpPr>
        <p:spPr>
          <a:xfrm>
            <a:off x="360000" y="720000"/>
            <a:ext cx="10800000" cy="360"/>
          </a:xfrm>
          <a:prstGeom prst="line">
            <a:avLst/>
          </a:prstGeom>
          <a:ln w="3816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19080" rIns="19080" tIns="-19080" bIns="-19080" anchor="ctr">
            <a:noAutofit/>
          </a:bodyPr>
          <a:p>
            <a:endParaRPr b="0" lang="ru-RU" sz="2400" spc="-1" strike="noStrike">
              <a:solidFill>
                <a:srgbClr val="000000"/>
              </a:solidFill>
              <a:latin typeface="Times New Roman"/>
              <a:ea typeface="DejaVu Sans"/>
            </a:endParaRPr>
          </a:p>
        </p:txBody>
      </p:sp>
      <p:sp>
        <p:nvSpPr>
          <p:cNvPr id="127" name="PlaceHolder 1"/>
          <p:cNvSpPr>
            <a:spLocks noGrp="1"/>
          </p:cNvSpPr>
          <p:nvPr>
            <p:ph type="ftr" idx="10"/>
          </p:nvPr>
        </p:nvSpPr>
        <p:spPr>
          <a:xfrm>
            <a:off x="3816720" y="6006240"/>
            <a:ext cx="3886200" cy="342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 type="sldNum" idx="11"/>
          </p:nvPr>
        </p:nvSpPr>
        <p:spPr>
          <a:xfrm>
            <a:off x="8137440" y="6006240"/>
            <a:ext cx="2589840" cy="342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algn="l" pos="0"/>
              </a:tabLst>
              <a:defRPr b="0" lang="ru-RU" sz="1700" spc="-1" strike="noStrike">
                <a:solidFill>
                  <a:srgbClr val="000000"/>
                </a:solidFill>
                <a:latin typeface="Calibri"/>
                <a:ea typeface="Lucida Sans Unicode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fld id="{145D358C-078C-4DFE-83F2-18A9C8BD68E2}" type="slidenum">
              <a:rPr b="0" lang="ru-RU" sz="1700" spc="-1" strike="noStrike">
                <a:solidFill>
                  <a:srgbClr val="000000"/>
                </a:solidFill>
                <a:latin typeface="Calibri"/>
                <a:ea typeface="Lucida Sans Unicode"/>
              </a:rPr>
              <a:t>&lt;номер&gt;</a:t>
            </a:fld>
            <a:endParaRPr b="0" lang="ru-RU" sz="17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9" name="PlaceHolder 3"/>
          <p:cNvSpPr>
            <a:spLocks noGrp="1"/>
          </p:cNvSpPr>
          <p:nvPr>
            <p:ph type="dt" idx="12"/>
          </p:nvPr>
        </p:nvSpPr>
        <p:spPr>
          <a:xfrm>
            <a:off x="792000" y="6006240"/>
            <a:ext cx="2589840" cy="342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0" name="PlaceHolder 4"/>
          <p:cNvSpPr>
            <a:spLocks noGrp="1"/>
          </p:cNvSpPr>
          <p:nvPr>
            <p:ph type="title"/>
          </p:nvPr>
        </p:nvSpPr>
        <p:spPr>
          <a:xfrm>
            <a:off x="576000" y="258480"/>
            <a:ext cx="10369440" cy="108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1" name="PlaceHolder 5"/>
          <p:cNvSpPr>
            <a:spLocks noGrp="1"/>
          </p:cNvSpPr>
          <p:nvPr>
            <p:ph type="body"/>
          </p:nvPr>
        </p:nvSpPr>
        <p:spPr>
          <a:xfrm>
            <a:off x="576000" y="1516320"/>
            <a:ext cx="10369440" cy="375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4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chart" Target="../charts/chart2.xml"/><Relationship Id="rId2" Type="http://schemas.openxmlformats.org/officeDocument/2006/relationships/slideLayout" Target="../slideLayouts/slideLayout25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chart" Target="../charts/chart3.xml"/><Relationship Id="rId2" Type="http://schemas.openxmlformats.org/officeDocument/2006/relationships/chart" Target="../charts/chart4.xml"/><Relationship Id="rId3" Type="http://schemas.openxmlformats.org/officeDocument/2006/relationships/slideLayout" Target="../slideLayouts/slideLayout25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4" Type="http://schemas.openxmlformats.org/officeDocument/2006/relationships/slideLayout" Target="../slideLayouts/slideLayout37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chart" Target="../charts/chart1.xml"/><Relationship Id="rId2" Type="http://schemas.openxmlformats.org/officeDocument/2006/relationships/slideLayout" Target="../slideLayouts/slideLayout2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" name="Рисунок 8" descr=""/>
          <p:cNvPicPr/>
          <p:nvPr/>
        </p:nvPicPr>
        <p:blipFill>
          <a:blip r:embed="rId1"/>
          <a:srcRect l="52832" t="0" r="0" b="0"/>
          <a:stretch/>
        </p:blipFill>
        <p:spPr>
          <a:xfrm>
            <a:off x="110520" y="0"/>
            <a:ext cx="1076760" cy="1400760"/>
          </a:xfrm>
          <a:prstGeom prst="rect">
            <a:avLst/>
          </a:prstGeom>
          <a:ln w="0">
            <a:noFill/>
          </a:ln>
        </p:spPr>
      </p:pic>
      <p:pic>
        <p:nvPicPr>
          <p:cNvPr id="169" name="Рисунок 3" descr=""/>
          <p:cNvPicPr/>
          <p:nvPr/>
        </p:nvPicPr>
        <p:blipFill>
          <a:blip r:embed="rId2"/>
          <a:stretch/>
        </p:blipFill>
        <p:spPr>
          <a:xfrm>
            <a:off x="1980000" y="720"/>
            <a:ext cx="9608040" cy="6477480"/>
          </a:xfrm>
          <a:prstGeom prst="rect">
            <a:avLst/>
          </a:prstGeom>
          <a:ln w="0">
            <a:noFill/>
          </a:ln>
        </p:spPr>
      </p:pic>
      <p:sp>
        <p:nvSpPr>
          <p:cNvPr id="170" name="TextBox 4"/>
          <p:cNvSpPr/>
          <p:nvPr/>
        </p:nvSpPr>
        <p:spPr>
          <a:xfrm>
            <a:off x="180000" y="2423160"/>
            <a:ext cx="7777080" cy="455760"/>
          </a:xfrm>
          <a:custGeom>
            <a:avLst/>
            <a:gdLst>
              <a:gd name="textAreaLeft" fmla="*/ 0 w 7777080"/>
              <a:gd name="textAreaRight" fmla="*/ 7779240 w 7777080"/>
              <a:gd name="textAreaTop" fmla="*/ 0 h 455760"/>
              <a:gd name="textAreaBottom" fmla="*/ 457920 h 455760"/>
            </a:gdLst>
            <a:ahLst/>
            <a:rect l="textAreaLeft" t="textAreaTop" r="textAreaRight" b="textAreaBottom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1" lang="ru-RU" sz="30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Тема проекта</a:t>
            </a:r>
            <a:endParaRPr b="0" lang="ru-RU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1" name="TextBox 6"/>
          <p:cNvSpPr/>
          <p:nvPr/>
        </p:nvSpPr>
        <p:spPr>
          <a:xfrm>
            <a:off x="180000" y="3600000"/>
            <a:ext cx="5016960" cy="1135800"/>
          </a:xfrm>
          <a:custGeom>
            <a:avLst/>
            <a:gdLst>
              <a:gd name="textAreaLeft" fmla="*/ 0 w 5016960"/>
              <a:gd name="textAreaRight" fmla="*/ 5019120 w 5016960"/>
              <a:gd name="textAreaTop" fmla="*/ 0 h 1135800"/>
              <a:gd name="textAreaBottom" fmla="*/ 1137600 h 1135800"/>
            </a:gdLst>
            <a:ahLst/>
            <a:rect l="textAreaLeft" t="textAreaTop" r="textAreaRight" b="textAreaBottom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86400" rIns="86400" tIns="43200" bIns="43200" anchor="t">
            <a:spAutoFit/>
          </a:bodyPr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1" lang="ru-RU" sz="23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Докладчик:</a:t>
            </a:r>
            <a:endParaRPr b="0" lang="ru-RU" sz="23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ru-RU" sz="23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ФИО</a:t>
            </a:r>
            <a:endParaRPr b="0" lang="ru-RU" sz="23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ru-RU" sz="23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должность</a:t>
            </a:r>
            <a:endParaRPr b="0" lang="ru-RU" sz="23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72" name="Picture 4" descr=""/>
          <p:cNvPicPr/>
          <p:nvPr/>
        </p:nvPicPr>
        <p:blipFill>
          <a:blip r:embed="rId3"/>
          <a:stretch/>
        </p:blipFill>
        <p:spPr>
          <a:xfrm>
            <a:off x="1439640" y="215640"/>
            <a:ext cx="861840" cy="1077840"/>
          </a:xfrm>
          <a:prstGeom prst="rect">
            <a:avLst/>
          </a:prstGeom>
          <a:ln w="0">
            <a:noFill/>
          </a:ln>
        </p:spPr>
      </p:pic>
      <p:sp>
        <p:nvSpPr>
          <p:cNvPr id="173" name=""/>
          <p:cNvSpPr/>
          <p:nvPr/>
        </p:nvSpPr>
        <p:spPr>
          <a:xfrm>
            <a:off x="2520000" y="49680"/>
            <a:ext cx="1618200" cy="1618200"/>
          </a:xfrm>
          <a:prstGeom prst="rect">
            <a:avLst/>
          </a:prstGeom>
          <a:noFill/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Эмблема учреждения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4" name="TextBox 1"/>
          <p:cNvSpPr/>
          <p:nvPr/>
        </p:nvSpPr>
        <p:spPr>
          <a:xfrm>
            <a:off x="180000" y="4982400"/>
            <a:ext cx="5016960" cy="785520"/>
          </a:xfrm>
          <a:custGeom>
            <a:avLst/>
            <a:gdLst>
              <a:gd name="textAreaLeft" fmla="*/ 0 w 5016960"/>
              <a:gd name="textAreaRight" fmla="*/ 5019120 w 5016960"/>
              <a:gd name="textAreaTop" fmla="*/ 0 h 785520"/>
              <a:gd name="textAreaBottom" fmla="*/ 787320 h 785520"/>
            </a:gdLst>
            <a:ahLst/>
            <a:rect l="textAreaLeft" t="textAreaTop" r="textAreaRight" b="textAreaBottom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86400" rIns="86400" tIns="43200" bIns="43200" anchor="t">
            <a:spAutoFit/>
          </a:bodyPr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1" lang="ru-RU" sz="23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Организация:</a:t>
            </a:r>
            <a:endParaRPr b="0" lang="ru-RU" sz="23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ru-RU" sz="23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Полное наименование</a:t>
            </a:r>
            <a:endParaRPr b="0" lang="ru-RU" sz="23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PlaceHolder 1"/>
          <p:cNvSpPr>
            <a:spLocks noGrp="1"/>
          </p:cNvSpPr>
          <p:nvPr>
            <p:ph type="title"/>
          </p:nvPr>
        </p:nvSpPr>
        <p:spPr>
          <a:xfrm>
            <a:off x="610560" y="-1800"/>
            <a:ext cx="10367640" cy="108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РАЗРАБОТАННЫЕ СТАНДАРТЫ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58" name=""/>
          <p:cNvGraphicFramePr/>
          <p:nvPr/>
        </p:nvGraphicFramePr>
        <p:xfrm>
          <a:off x="360000" y="1260000"/>
          <a:ext cx="10799640" cy="4870080"/>
        </p:xfrm>
        <a:graphic>
          <a:graphicData uri="http://schemas.openxmlformats.org/drawingml/2006/table">
            <a:tbl>
              <a:tblPr/>
              <a:tblGrid>
                <a:gridCol w="10800000"/>
              </a:tblGrid>
              <a:tr h="32832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Наименование стандарта: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328320">
                <a:tc>
                  <a:txBody>
                    <a:bodyPr lIns="36000" rIns="36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32832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3aa462"/>
                          </a:solidFill>
                          <a:latin typeface="Arial"/>
                        </a:rPr>
                        <a:t>ФОТО ДОКУМЕНТА: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3826800">
                <a:tc>
                  <a:txBody>
                    <a:bodyPr lIns="36000" rIns="36000" anchor="t">
                      <a:noAutofit/>
                    </a:bodyPr>
                    <a:p>
                      <a:endParaRPr b="0" lang="ru-RU" sz="24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PlaceHolder 1"/>
          <p:cNvSpPr>
            <a:spLocks noGrp="1"/>
          </p:cNvSpPr>
          <p:nvPr>
            <p:ph type="title"/>
          </p:nvPr>
        </p:nvSpPr>
        <p:spPr>
          <a:xfrm>
            <a:off x="610560" y="-1800"/>
            <a:ext cx="10367640" cy="108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Мониторинг достигнутых результатов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60" name=""/>
          <p:cNvGraphicFramePr/>
          <p:nvPr/>
        </p:nvGraphicFramePr>
        <p:xfrm>
          <a:off x="358560" y="697680"/>
          <a:ext cx="9000360" cy="5657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pSp>
        <p:nvGrpSpPr>
          <p:cNvPr id="261" name=""/>
          <p:cNvGrpSpPr/>
          <p:nvPr/>
        </p:nvGrpSpPr>
        <p:grpSpPr>
          <a:xfrm>
            <a:off x="8476200" y="3897720"/>
            <a:ext cx="1602720" cy="601200"/>
            <a:chOff x="8476200" y="3897720"/>
            <a:chExt cx="1602720" cy="601200"/>
          </a:xfrm>
        </p:grpSpPr>
        <p:sp>
          <p:nvSpPr>
            <p:cNvPr id="262" name=""/>
            <p:cNvSpPr/>
            <p:nvPr/>
          </p:nvSpPr>
          <p:spPr>
            <a:xfrm>
              <a:off x="8476200" y="4077720"/>
              <a:ext cx="343800" cy="360"/>
            </a:xfrm>
            <a:prstGeom prst="line">
              <a:avLst/>
            </a:prstGeom>
            <a:ln w="57240">
              <a:solidFill>
                <a:srgbClr val="b6192a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118440" rIns="118440" tIns="-73440" bIns="-73440" anchor="ctr">
              <a:noAutofit/>
            </a:bodyPr>
            <a:p>
              <a:endParaRPr b="0" lang="ru-RU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263" name=""/>
            <p:cNvSpPr/>
            <p:nvPr/>
          </p:nvSpPr>
          <p:spPr>
            <a:xfrm>
              <a:off x="9000000" y="3897720"/>
              <a:ext cx="1078920" cy="6012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r>
                <a:rPr b="0" lang="ru-RU" sz="12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Целевое состояние</a:t>
              </a:r>
              <a:endParaRPr b="0" lang="ru-RU" sz="12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264" name=""/>
          <p:cNvSpPr/>
          <p:nvPr/>
        </p:nvSpPr>
        <p:spPr>
          <a:xfrm>
            <a:off x="1004040" y="900000"/>
            <a:ext cx="6195960" cy="360"/>
          </a:xfrm>
          <a:prstGeom prst="line">
            <a:avLst/>
          </a:prstGeom>
          <a:ln w="57240">
            <a:solidFill>
              <a:srgbClr val="b6192a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118440" rIns="118440" tIns="-73440" bIns="-7344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5" name=""/>
          <p:cNvGraphicFramePr/>
          <p:nvPr/>
        </p:nvGraphicFramePr>
        <p:xfrm>
          <a:off x="8561520" y="817920"/>
          <a:ext cx="2880000" cy="5364000"/>
        </p:xfrm>
        <a:graphic>
          <a:graphicData uri="http://schemas.openxmlformats.org/drawingml/2006/table">
            <a:tbl>
              <a:tblPr/>
              <a:tblGrid>
                <a:gridCol w="993960"/>
                <a:gridCol w="972000"/>
                <a:gridCol w="914400"/>
              </a:tblGrid>
              <a:tr h="286560">
                <a:tc gridSpan="3"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200" spc="-1" strike="noStrike">
                          <a:solidFill>
                            <a:srgbClr val="004d72"/>
                          </a:solidFill>
                          <a:latin typeface="Arial"/>
                        </a:rPr>
                        <a:t>Время протекания процесса: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32400">
                      <a:solidFill>
                        <a:srgbClr val="0065af"/>
                      </a:solidFill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339120">
                <a:tc gridSpan="3"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2 часа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32400">
                      <a:solidFill>
                        <a:srgbClr val="0065af"/>
                      </a:solidFill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250920">
                <a:tc gridSpan="3">
                  <a:txBody>
                    <a:bodyPr lIns="36000" rIns="36000" anchor="t">
                      <a:noAutofit/>
                    </a:bodyPr>
                    <a:p>
                      <a:endParaRPr b="0" lang="ru-RU" sz="24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36000" marR="36000">
                    <a:lnL w="32400">
                      <a:solidFill>
                        <a:srgbClr val="0065af"/>
                      </a:solidFill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250920">
                <a:tc gridSpan="3"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200" spc="-1" strike="noStrike">
                          <a:solidFill>
                            <a:srgbClr val="26648c"/>
                          </a:solidFill>
                          <a:latin typeface="Arial"/>
                        </a:rPr>
                        <a:t>Легенда: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32400">
                      <a:solidFill>
                        <a:srgbClr val="0065af"/>
                      </a:solidFill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415800">
                <a:tc>
                  <a:txBody>
                    <a:bodyPr lIns="36000" rIns="36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32400">
                      <a:solidFill>
                        <a:srgbClr val="0065af"/>
                      </a:solidFill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</a:tr>
              <a:tr h="55656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Проблема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32400">
                      <a:solidFill>
                        <a:srgbClr val="0065af"/>
                      </a:solidFill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Решение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Возврат к предыдущему этапу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</a:tr>
              <a:tr h="339120">
                <a:tc>
                  <a:txBody>
                    <a:bodyPr lIns="36000" rIns="36000" anchor="t">
                      <a:noAutofit/>
                    </a:bodyPr>
                    <a:p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32400">
                      <a:solidFill>
                        <a:srgbClr val="0065af"/>
                      </a:solidFill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</a:tr>
              <a:tr h="36900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Длительность по регламенту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32400">
                      <a:solidFill>
                        <a:srgbClr val="0065af"/>
                      </a:solidFill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Длительность по регламенту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Переход к следующему этапу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66" name="PlaceHolder 1"/>
          <p:cNvSpPr>
            <a:spLocks noGrp="1"/>
          </p:cNvSpPr>
          <p:nvPr>
            <p:ph type="title"/>
          </p:nvPr>
        </p:nvSpPr>
        <p:spPr>
          <a:xfrm>
            <a:off x="610560" y="-1800"/>
            <a:ext cx="10367640" cy="90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2400" spc="-1" strike="noStrike">
                <a:solidFill>
                  <a:schemeClr val="dk1"/>
                </a:solidFill>
                <a:latin typeface="Times New Roman"/>
              </a:rPr>
              <a:t>КАРТА ДОСТИГНУТОГО СОСТОЯНИЯ ПРОЦЕССА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7" name=""/>
          <p:cNvSpPr/>
          <p:nvPr/>
        </p:nvSpPr>
        <p:spPr>
          <a:xfrm>
            <a:off x="9540720" y="4320720"/>
            <a:ext cx="538560" cy="358560"/>
          </a:xfrm>
          <a:prstGeom prst="ellipse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2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268" name=""/>
          <p:cNvGrpSpPr/>
          <p:nvPr/>
        </p:nvGrpSpPr>
        <p:grpSpPr>
          <a:xfrm>
            <a:off x="10620000" y="4275360"/>
            <a:ext cx="540000" cy="404640"/>
            <a:chOff x="10620000" y="4275360"/>
            <a:chExt cx="540000" cy="404640"/>
          </a:xfrm>
        </p:grpSpPr>
        <p:sp>
          <p:nvSpPr>
            <p:cNvPr id="269" name=""/>
            <p:cNvSpPr/>
            <p:nvPr/>
          </p:nvSpPr>
          <p:spPr>
            <a:xfrm>
              <a:off x="10620000" y="4275360"/>
              <a:ext cx="268200" cy="267840"/>
            </a:xfrm>
            <a:prstGeom prst="ellipse">
              <a:avLst/>
            </a:prstGeom>
            <a:solidFill>
              <a:srgbClr val="e12839"/>
            </a:solidFill>
            <a:ln w="0">
              <a:solidFill>
                <a:srgbClr val="b6192a"/>
              </a:solidFill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270" name=""/>
            <p:cNvSpPr/>
            <p:nvPr/>
          </p:nvSpPr>
          <p:spPr>
            <a:xfrm rot="10800000">
              <a:off x="10891800" y="4277160"/>
              <a:ext cx="268200" cy="402840"/>
            </a:xfrm>
            <a:custGeom>
              <a:avLst/>
              <a:gdLst>
                <a:gd name="textAreaLeft" fmla="*/ 0 w 268200"/>
                <a:gd name="textAreaRight" fmla="*/ 270000 w 268200"/>
                <a:gd name="textAreaTop" fmla="*/ 0 h 402840"/>
                <a:gd name="textAreaBottom" fmla="*/ 404640 h 402840"/>
              </a:gdLst>
              <a:ahLst/>
              <a:rect l="textAreaLeft" t="textAreaTop" r="textAreaRight" b="textAreaBottom"/>
              <a:pathLst>
                <a:path w="841" h="854">
                  <a:moveTo>
                    <a:pt x="517" y="247"/>
                  </a:moveTo>
                  <a:lnTo>
                    <a:pt x="517" y="415"/>
                  </a:lnTo>
                  <a:lnTo>
                    <a:pt x="264" y="415"/>
                  </a:lnTo>
                  <a:lnTo>
                    <a:pt x="264" y="0"/>
                  </a:lnTo>
                  <a:lnTo>
                    <a:pt x="0" y="0"/>
                  </a:lnTo>
                  <a:lnTo>
                    <a:pt x="0" y="680"/>
                  </a:lnTo>
                  <a:lnTo>
                    <a:pt x="517" y="680"/>
                  </a:lnTo>
                  <a:lnTo>
                    <a:pt x="517" y="854"/>
                  </a:lnTo>
                  <a:lnTo>
                    <a:pt x="841" y="547"/>
                  </a:lnTo>
                  <a:lnTo>
                    <a:pt x="517" y="247"/>
                  </a:lnTo>
                  <a:close/>
                </a:path>
              </a:pathLst>
            </a:custGeom>
            <a:solidFill>
              <a:srgbClr val="e12839"/>
            </a:solidFill>
            <a:ln w="0">
              <a:solidFill>
                <a:srgbClr val="b6192a"/>
              </a:solidFill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</p:grpSp>
      <p:sp>
        <p:nvSpPr>
          <p:cNvPr id="271" name=""/>
          <p:cNvSpPr/>
          <p:nvPr/>
        </p:nvSpPr>
        <p:spPr>
          <a:xfrm>
            <a:off x="8561520" y="5201280"/>
            <a:ext cx="718200" cy="358200"/>
          </a:xfrm>
          <a:prstGeom prst="flowChartPreparation">
            <a:avLst/>
          </a:prstGeom>
          <a:noFill/>
          <a:ln w="1908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9360" rIns="99360" tIns="54360" bIns="5436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900" spc="-1" strike="noStrike">
                <a:solidFill>
                  <a:srgbClr val="000000"/>
                </a:solidFill>
                <a:latin typeface="Arial"/>
                <a:ea typeface="DejaVu Sans"/>
              </a:rPr>
              <a:t>3 ч</a:t>
            </a:r>
            <a:endParaRPr b="0" lang="ru-RU" sz="9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2" name=""/>
          <p:cNvSpPr/>
          <p:nvPr/>
        </p:nvSpPr>
        <p:spPr>
          <a:xfrm>
            <a:off x="9540000" y="5201280"/>
            <a:ext cx="718560" cy="358200"/>
          </a:xfrm>
          <a:prstGeom prst="flowChartPreparation">
            <a:avLst/>
          </a:prstGeom>
          <a:noFill/>
          <a:ln w="19080">
            <a:solidFill>
              <a:srgbClr val="b6192a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9360" rIns="99360" tIns="54360" bIns="5436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900" spc="-1" strike="noStrike">
                <a:solidFill>
                  <a:srgbClr val="000000"/>
                </a:solidFill>
                <a:latin typeface="Arial"/>
                <a:ea typeface="DejaVu Sans"/>
              </a:rPr>
              <a:t>НЕТ</a:t>
            </a:r>
            <a:endParaRPr b="0" lang="ru-RU" sz="9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3" name=""/>
          <p:cNvSpPr/>
          <p:nvPr/>
        </p:nvSpPr>
        <p:spPr>
          <a:xfrm>
            <a:off x="8640720" y="4321080"/>
            <a:ext cx="538560" cy="358200"/>
          </a:xfrm>
          <a:custGeom>
            <a:avLst/>
            <a:gdLst>
              <a:gd name="textAreaLeft" fmla="*/ 123120 w 538560"/>
              <a:gd name="textAreaRight" fmla="*/ 416880 w 538560"/>
              <a:gd name="textAreaTop" fmla="*/ 82080 h 358200"/>
              <a:gd name="textAreaBottom" fmla="*/ 277920 h 358200"/>
            </a:gdLst>
            <a:ahLst/>
            <a:rect l="textAreaLeft" t="textAreaTop" r="textAreaRight" b="textAreaBottom"/>
            <a:pathLst>
              <a:path w="21600" h="21600">
                <a:moveTo>
                  <a:pt x="0" y="10800"/>
                </a:moveTo>
                <a:lnTo>
                  <a:pt x="3104" y="13909"/>
                </a:lnTo>
                <a:lnTo>
                  <a:pt x="3163" y="18437"/>
                </a:lnTo>
                <a:lnTo>
                  <a:pt x="7557" y="18440"/>
                </a:lnTo>
                <a:lnTo>
                  <a:pt x="10800" y="21600"/>
                </a:lnTo>
                <a:lnTo>
                  <a:pt x="13909" y="18496"/>
                </a:lnTo>
                <a:lnTo>
                  <a:pt x="18437" y="18437"/>
                </a:lnTo>
                <a:lnTo>
                  <a:pt x="18440" y="14043"/>
                </a:lnTo>
                <a:lnTo>
                  <a:pt x="21600" y="10800"/>
                </a:lnTo>
                <a:lnTo>
                  <a:pt x="18496" y="7691"/>
                </a:lnTo>
                <a:lnTo>
                  <a:pt x="18437" y="3163"/>
                </a:lnTo>
                <a:lnTo>
                  <a:pt x="14043" y="3160"/>
                </a:lnTo>
                <a:lnTo>
                  <a:pt x="10800" y="0"/>
                </a:lnTo>
                <a:lnTo>
                  <a:pt x="7691" y="3104"/>
                </a:lnTo>
                <a:lnTo>
                  <a:pt x="3163" y="3163"/>
                </a:lnTo>
                <a:lnTo>
                  <a:pt x="3160" y="7557"/>
                </a:lnTo>
                <a:lnTo>
                  <a:pt x="0" y="10800"/>
                </a:lnTo>
                <a:close/>
              </a:path>
            </a:pathLst>
          </a:custGeom>
          <a:solidFill>
            <a:srgbClr val="e12839"/>
          </a:solidFill>
          <a:ln w="0">
            <a:solidFill>
              <a:srgbClr val="b6192a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2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4" name=""/>
          <p:cNvSpPr/>
          <p:nvPr/>
        </p:nvSpPr>
        <p:spPr>
          <a:xfrm>
            <a:off x="10620720" y="5200920"/>
            <a:ext cx="358560" cy="35856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graphicFrame>
        <p:nvGraphicFramePr>
          <p:cNvPr id="275" name=""/>
          <p:cNvGraphicFramePr/>
          <p:nvPr/>
        </p:nvGraphicFramePr>
        <p:xfrm>
          <a:off x="1864080" y="1463400"/>
          <a:ext cx="1028880" cy="1499400"/>
        </p:xfrm>
        <a:graphic>
          <a:graphicData uri="http://schemas.openxmlformats.org/drawingml/2006/table">
            <a:tbl>
              <a:tblPr/>
              <a:tblGrid>
                <a:gridCol w="354240"/>
                <a:gridCol w="675000"/>
              </a:tblGrid>
              <a:tr h="27864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1 ч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</a:tr>
              <a:tr h="369000">
                <a:tc gridSpan="2"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Оператор этапа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solidFill>
                      <a:srgbClr val="a3cde6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369000">
                <a:tc gridSpan="2"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Действие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482760">
                <a:tc gridSpan="2">
                  <a:txBody>
                    <a:bodyPr lIns="36000" rIns="36000" anchor="t">
                      <a:noAutofit/>
                    </a:bodyPr>
                    <a:p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</a:tbl>
          </a:graphicData>
        </a:graphic>
      </p:graphicFrame>
      <p:sp>
        <p:nvSpPr>
          <p:cNvPr id="276" name=""/>
          <p:cNvSpPr/>
          <p:nvPr/>
        </p:nvSpPr>
        <p:spPr>
          <a:xfrm>
            <a:off x="1440000" y="1980000"/>
            <a:ext cx="358560" cy="35856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graphicFrame>
        <p:nvGraphicFramePr>
          <p:cNvPr id="277" name=""/>
          <p:cNvGraphicFramePr/>
          <p:nvPr/>
        </p:nvGraphicFramePr>
        <p:xfrm>
          <a:off x="3581640" y="1494000"/>
          <a:ext cx="1028880" cy="1499400"/>
        </p:xfrm>
        <a:graphic>
          <a:graphicData uri="http://schemas.openxmlformats.org/drawingml/2006/table">
            <a:tbl>
              <a:tblPr/>
              <a:tblGrid>
                <a:gridCol w="354960"/>
                <a:gridCol w="674280"/>
              </a:tblGrid>
              <a:tr h="27864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0,5 ч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</a:tr>
              <a:tr h="369000">
                <a:tc gridSpan="2"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Оператор этапа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solidFill>
                      <a:srgbClr val="a3cde6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369000">
                <a:tc gridSpan="2"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Действие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482760">
                <a:tc gridSpan="2">
                  <a:txBody>
                    <a:bodyPr lIns="36000" rIns="36000" anchor="t">
                      <a:noAutofit/>
                    </a:bodyPr>
                    <a:p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8" name=""/>
          <p:cNvGraphicFramePr/>
          <p:nvPr/>
        </p:nvGraphicFramePr>
        <p:xfrm>
          <a:off x="5207400" y="1491840"/>
          <a:ext cx="1028880" cy="1499400"/>
        </p:xfrm>
        <a:graphic>
          <a:graphicData uri="http://schemas.openxmlformats.org/drawingml/2006/table">
            <a:tbl>
              <a:tblPr/>
              <a:tblGrid>
                <a:gridCol w="354960"/>
                <a:gridCol w="674280"/>
              </a:tblGrid>
              <a:tr h="27864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1 ч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</a:tr>
              <a:tr h="369000">
                <a:tc gridSpan="2"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Оператор этапа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solidFill>
                      <a:srgbClr val="a3cde6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369000">
                <a:tc gridSpan="2"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Действие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482760">
                <a:tc gridSpan="2">
                  <a:txBody>
                    <a:bodyPr lIns="36000" rIns="36000" anchor="t">
                      <a:noAutofit/>
                    </a:bodyPr>
                    <a:p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9" name=""/>
          <p:cNvGraphicFramePr/>
          <p:nvPr/>
        </p:nvGraphicFramePr>
        <p:xfrm>
          <a:off x="6726240" y="1507680"/>
          <a:ext cx="1028880" cy="1499400"/>
        </p:xfrm>
        <a:graphic>
          <a:graphicData uri="http://schemas.openxmlformats.org/drawingml/2006/table">
            <a:tbl>
              <a:tblPr/>
              <a:tblGrid>
                <a:gridCol w="354960"/>
                <a:gridCol w="674280"/>
              </a:tblGrid>
              <a:tr h="27864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0,5 ч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</a:tr>
              <a:tr h="369000">
                <a:tc gridSpan="2"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Оператор этапа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solidFill>
                      <a:srgbClr val="a3cde6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369000">
                <a:tc gridSpan="2"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Действие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482760">
                <a:tc gridSpan="2">
                  <a:txBody>
                    <a:bodyPr lIns="36000" rIns="36000" anchor="t">
                      <a:noAutofit/>
                    </a:bodyPr>
                    <a:p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0" name=""/>
          <p:cNvGraphicFramePr/>
          <p:nvPr/>
        </p:nvGraphicFramePr>
        <p:xfrm>
          <a:off x="242640" y="1473120"/>
          <a:ext cx="1028880" cy="1499400"/>
        </p:xfrm>
        <a:graphic>
          <a:graphicData uri="http://schemas.openxmlformats.org/drawingml/2006/table">
            <a:tbl>
              <a:tblPr/>
              <a:tblGrid>
                <a:gridCol w="1029240"/>
              </a:tblGrid>
              <a:tr h="27864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ВХОД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12240">
                      <a:noFill/>
                      <a:prstDash val="solid"/>
                    </a:lnB>
                    <a:solidFill>
                      <a:srgbClr val="de9991"/>
                    </a:solidFill>
                  </a:tcPr>
                </a:tc>
              </a:tr>
              <a:tr h="369000">
                <a:tc>
                  <a:txBody>
                    <a:bodyPr lIns="36000" rIns="36000" anchor="t">
                      <a:noAutofit/>
                    </a:bodyPr>
                    <a:p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solidFill>
                      <a:srgbClr val="a3cde6"/>
                    </a:solidFill>
                  </a:tcPr>
                </a:tc>
              </a:tr>
              <a:tr h="85176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Начало процесса: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81" name=""/>
          <p:cNvSpPr/>
          <p:nvPr/>
        </p:nvSpPr>
        <p:spPr>
          <a:xfrm>
            <a:off x="3060000" y="1980000"/>
            <a:ext cx="358560" cy="35856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82" name=""/>
          <p:cNvSpPr/>
          <p:nvPr/>
        </p:nvSpPr>
        <p:spPr>
          <a:xfrm>
            <a:off x="4680000" y="1980000"/>
            <a:ext cx="358560" cy="35856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83" name=""/>
          <p:cNvSpPr/>
          <p:nvPr/>
        </p:nvSpPr>
        <p:spPr>
          <a:xfrm>
            <a:off x="6300000" y="1980000"/>
            <a:ext cx="358560" cy="35856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84" name=""/>
          <p:cNvSpPr/>
          <p:nvPr/>
        </p:nvSpPr>
        <p:spPr>
          <a:xfrm>
            <a:off x="7920000" y="1980000"/>
            <a:ext cx="358560" cy="35856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graphicFrame>
        <p:nvGraphicFramePr>
          <p:cNvPr id="285" name=""/>
          <p:cNvGraphicFramePr/>
          <p:nvPr/>
        </p:nvGraphicFramePr>
        <p:xfrm>
          <a:off x="227880" y="3440880"/>
          <a:ext cx="1028880" cy="1499400"/>
        </p:xfrm>
        <a:graphic>
          <a:graphicData uri="http://schemas.openxmlformats.org/drawingml/2006/table">
            <a:tbl>
              <a:tblPr/>
              <a:tblGrid>
                <a:gridCol w="1029240"/>
              </a:tblGrid>
              <a:tr h="27864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ВЫХОД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solidFill>
                      <a:srgbClr val="de9991"/>
                    </a:solidFill>
                  </a:tcPr>
                </a:tc>
              </a:tr>
              <a:tr h="369000">
                <a:tc>
                  <a:txBody>
                    <a:bodyPr lIns="36000" rIns="36000" anchor="t">
                      <a:noAutofit/>
                    </a:bodyPr>
                    <a:p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85176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Окончание процесса: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86" name=""/>
          <p:cNvSpPr/>
          <p:nvPr/>
        </p:nvSpPr>
        <p:spPr>
          <a:xfrm>
            <a:off x="2340000" y="2700000"/>
            <a:ext cx="718560" cy="358200"/>
          </a:xfrm>
          <a:prstGeom prst="flowChartPreparation">
            <a:avLst/>
          </a:prstGeom>
          <a:noFill/>
          <a:ln w="19080">
            <a:solidFill>
              <a:srgbClr val="b6192a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9360" rIns="99360" tIns="54360" bIns="5436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900" spc="-1" strike="noStrike">
                <a:solidFill>
                  <a:srgbClr val="000000"/>
                </a:solidFill>
                <a:latin typeface="Arial"/>
                <a:ea typeface="DejaVu Sans"/>
              </a:rPr>
              <a:t>НЕТ</a:t>
            </a:r>
            <a:endParaRPr b="0" lang="ru-RU" sz="9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7" name=""/>
          <p:cNvSpPr/>
          <p:nvPr/>
        </p:nvSpPr>
        <p:spPr>
          <a:xfrm>
            <a:off x="3960000" y="2700360"/>
            <a:ext cx="718560" cy="358200"/>
          </a:xfrm>
          <a:prstGeom prst="flowChartPreparation">
            <a:avLst/>
          </a:prstGeom>
          <a:noFill/>
          <a:ln w="19080">
            <a:solidFill>
              <a:srgbClr val="b6192a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9360" rIns="99360" tIns="54360" bIns="5436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900" spc="-1" strike="noStrike">
                <a:solidFill>
                  <a:srgbClr val="000000"/>
                </a:solidFill>
                <a:latin typeface="Arial"/>
                <a:ea typeface="DejaVu Sans"/>
              </a:rPr>
              <a:t>НЕТ</a:t>
            </a:r>
            <a:endParaRPr b="0" lang="ru-RU" sz="9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8" name=""/>
          <p:cNvSpPr/>
          <p:nvPr/>
        </p:nvSpPr>
        <p:spPr>
          <a:xfrm>
            <a:off x="5580000" y="2700360"/>
            <a:ext cx="718560" cy="358200"/>
          </a:xfrm>
          <a:prstGeom prst="flowChartPreparation">
            <a:avLst/>
          </a:prstGeom>
          <a:noFill/>
          <a:ln w="19080">
            <a:solidFill>
              <a:srgbClr val="b6192a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9360" rIns="99360" tIns="54360" bIns="5436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900" spc="-1" strike="noStrike">
                <a:solidFill>
                  <a:srgbClr val="000000"/>
                </a:solidFill>
                <a:latin typeface="Arial"/>
                <a:ea typeface="DejaVu Sans"/>
              </a:rPr>
              <a:t>НЕТ</a:t>
            </a:r>
            <a:endParaRPr b="0" lang="ru-RU" sz="9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9" name=""/>
          <p:cNvSpPr/>
          <p:nvPr/>
        </p:nvSpPr>
        <p:spPr>
          <a:xfrm>
            <a:off x="7200000" y="2700360"/>
            <a:ext cx="718560" cy="358200"/>
          </a:xfrm>
          <a:prstGeom prst="flowChartPreparation">
            <a:avLst/>
          </a:prstGeom>
          <a:noFill/>
          <a:ln w="19080">
            <a:solidFill>
              <a:srgbClr val="b6192a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9360" rIns="99360" tIns="54360" bIns="5436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900" spc="-1" strike="noStrike">
                <a:solidFill>
                  <a:srgbClr val="000000"/>
                </a:solidFill>
                <a:latin typeface="Arial"/>
                <a:ea typeface="DejaVu Sans"/>
              </a:rPr>
              <a:t>НЕТ</a:t>
            </a:r>
            <a:endParaRPr b="0" lang="ru-RU" sz="9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PlaceHolder 3"/>
          <p:cNvSpPr txBox="1"/>
          <p:nvPr/>
        </p:nvSpPr>
        <p:spPr>
          <a:xfrm>
            <a:off x="615960" y="-1440"/>
            <a:ext cx="10367640" cy="90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r>
              <a:rPr b="0" lang="ru-RU" sz="2400" spc="-1" strike="noStrike">
                <a:solidFill>
                  <a:schemeClr val="dk1"/>
                </a:solidFill>
                <a:latin typeface="Times New Roman"/>
              </a:rPr>
              <a:t>ОЦЕНКА КАЧЕСТВЕННЫХ ПОКАЗАТЕЛЕЙ ПРОЕКТА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1" name=""/>
          <p:cNvSpPr/>
          <p:nvPr/>
        </p:nvSpPr>
        <p:spPr>
          <a:xfrm>
            <a:off x="720000" y="1080000"/>
            <a:ext cx="4140000" cy="540000"/>
          </a:xfrm>
          <a:prstGeom prst="roundRect">
            <a:avLst>
              <a:gd name="adj" fmla="val 16667"/>
            </a:avLst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/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К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о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э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ф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ф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и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ц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и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е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нт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д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о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ст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и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ж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е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н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и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я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ц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е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л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и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2" name=""/>
          <p:cNvSpPr/>
          <p:nvPr/>
        </p:nvSpPr>
        <p:spPr>
          <a:xfrm>
            <a:off x="6660000" y="1080000"/>
            <a:ext cx="4140000" cy="540000"/>
          </a:xfrm>
          <a:prstGeom prst="roundRect">
            <a:avLst>
              <a:gd name="adj" fmla="val 16667"/>
            </a:avLst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/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Коэффициент роста удовлетворенности пользователей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93" name="Диаграмма 12"/>
          <p:cNvGraphicFramePr/>
          <p:nvPr/>
        </p:nvGraphicFramePr>
        <p:xfrm>
          <a:off x="720000" y="2160000"/>
          <a:ext cx="4208400" cy="2778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294" name="Диаграмма 18"/>
          <p:cNvGraphicFramePr/>
          <p:nvPr/>
        </p:nvGraphicFramePr>
        <p:xfrm>
          <a:off x="6526800" y="2160000"/>
          <a:ext cx="4273200" cy="257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95" name=""/>
          <p:cNvSpPr txBox="1"/>
          <p:nvPr/>
        </p:nvSpPr>
        <p:spPr>
          <a:xfrm>
            <a:off x="900000" y="5220000"/>
            <a:ext cx="4140000" cy="360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algn="ctr"/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К</a:t>
            </a:r>
            <a:r>
              <a:rPr b="0" lang="ru-RU" sz="1800" spc="-1" strike="noStrike" baseline="-8000">
                <a:solidFill>
                  <a:srgbClr val="000000"/>
                </a:solidFill>
                <a:latin typeface="Arial"/>
              </a:rPr>
              <a:t>ДЦ 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=1,3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6" name=""/>
          <p:cNvSpPr txBox="1"/>
          <p:nvPr/>
        </p:nvSpPr>
        <p:spPr>
          <a:xfrm>
            <a:off x="6840000" y="5220000"/>
            <a:ext cx="4140000" cy="360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algn="ctr"/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К</a:t>
            </a:r>
            <a:r>
              <a:rPr b="0" lang="ru-RU" sz="1800" spc="-1" strike="noStrike" baseline="-8000">
                <a:solidFill>
                  <a:srgbClr val="000000"/>
                </a:solidFill>
                <a:latin typeface="Arial"/>
              </a:rPr>
              <a:t>РУ 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=2,3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7" name=""/>
          <p:cNvSpPr txBox="1"/>
          <p:nvPr/>
        </p:nvSpPr>
        <p:spPr>
          <a:xfrm>
            <a:off x="720000" y="5760000"/>
            <a:ext cx="10620000" cy="602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algn="ctr"/>
            <a:r>
              <a:rPr b="1" lang="ru-RU" sz="1800" spc="-1" strike="noStrike">
                <a:solidFill>
                  <a:srgbClr val="e12839"/>
                </a:solidFill>
                <a:latin typeface="Arial"/>
              </a:rPr>
              <a:t>Расчет проводить на основании методических рекомендаций по оценке эффективности бережливых проектов</a:t>
            </a:r>
            <a:endParaRPr b="1" lang="ru-RU" sz="1800" spc="-1" strike="noStrike">
              <a:solidFill>
                <a:srgbClr val="e12839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PlaceHolder 4"/>
          <p:cNvSpPr txBox="1"/>
          <p:nvPr/>
        </p:nvSpPr>
        <p:spPr>
          <a:xfrm>
            <a:off x="615960" y="-1440"/>
            <a:ext cx="10367640" cy="90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r>
              <a:rPr b="0" lang="ru-RU" sz="2400" spc="-1" strike="noStrike">
                <a:solidFill>
                  <a:schemeClr val="dk1"/>
                </a:solidFill>
                <a:latin typeface="Times New Roman"/>
              </a:rPr>
              <a:t>ОЦЕНКА КОЛИЧЕСТВЕННЫХ ПОКАЗАТЕЛЕЙ ПРОЕКТА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9" name=""/>
          <p:cNvSpPr txBox="1"/>
          <p:nvPr/>
        </p:nvSpPr>
        <p:spPr>
          <a:xfrm>
            <a:off x="720000" y="5760000"/>
            <a:ext cx="10620000" cy="602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algn="ctr"/>
            <a:r>
              <a:rPr b="1" lang="ru-RU" sz="1800" spc="-1" strike="noStrike">
                <a:solidFill>
                  <a:srgbClr val="e12839"/>
                </a:solidFill>
                <a:latin typeface="Arial"/>
              </a:rPr>
              <a:t>Расчет проводить на основании методических рекомендаций по оценке эффективности бережливых проектов</a:t>
            </a:r>
            <a:endParaRPr b="1" lang="ru-RU" sz="1800" spc="-1" strike="noStrike">
              <a:solidFill>
                <a:srgbClr val="e12839"/>
              </a:solidFill>
              <a:latin typeface="Arial"/>
            </a:endParaRPr>
          </a:p>
        </p:txBody>
      </p:sp>
      <p:graphicFrame>
        <p:nvGraphicFramePr>
          <p:cNvPr id="300" name="Таблица 13"/>
          <p:cNvGraphicFramePr/>
          <p:nvPr/>
        </p:nvGraphicFramePr>
        <p:xfrm>
          <a:off x="375120" y="1176120"/>
          <a:ext cx="10799640" cy="3090240"/>
        </p:xfrm>
        <a:graphic>
          <a:graphicData uri="http://schemas.openxmlformats.org/drawingml/2006/table">
            <a:tbl>
              <a:tblPr/>
              <a:tblGrid>
                <a:gridCol w="2733120"/>
                <a:gridCol w="2808000"/>
                <a:gridCol w="2632680"/>
                <a:gridCol w="2625840"/>
              </a:tblGrid>
              <a:tr h="576360"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ru-RU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Сокращение трудовых затрат</a:t>
                      </a:r>
                      <a:endParaRPr b="0" lang="ru-RU" sz="20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anchor="t" marL="91440" marR="914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solidFill>
                      <a:srgbClr val="0087d0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ru-RU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Сокращение материальных затрат</a:t>
                      </a:r>
                      <a:endParaRPr b="0" lang="ru-RU" sz="20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anchor="t" marL="91440" marR="914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solidFill>
                      <a:srgbClr val="0087d0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/>
                      <a:r>
                        <a:rPr b="0" lang="ru-RU" sz="18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...</a:t>
                      </a:r>
                      <a:endParaRPr b="0" lang="ru-RU" sz="18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solidFill>
                      <a:srgbClr val="0087d0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/>
                      <a:r>
                        <a:rPr b="1" lang="ru-RU" sz="18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Сокращение иных затрат</a:t>
                      </a:r>
                      <a:endParaRPr b="1" lang="ru-RU" sz="18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solidFill>
                      <a:srgbClr val="0087d0"/>
                    </a:solidFill>
                  </a:tcPr>
                </a:tc>
              </a:tr>
              <a:tr h="576360"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1200" spc="-1" strike="noStrike">
                          <a:solidFill>
                            <a:schemeClr val="dk1"/>
                          </a:solidFill>
                          <a:latin typeface="Calibri"/>
                        </a:rPr>
                        <a:t>СТОИМОСТНАЯ ЭФФЕКТИВНОСТЬ ПРОЦЕССА (Эп)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91440" marR="914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ru-RU" sz="1200" spc="-1" strike="noStrike">
                          <a:solidFill>
                            <a:schemeClr val="dk1"/>
                          </a:solidFill>
                          <a:latin typeface="Calibri"/>
                        </a:rPr>
                        <a:t>СТОИМОСТНАЯ ОЦЕНКА СНИЖЕНИЯ ЗАТРАТ ПРИСОКРАЩЕНИИ БУМАЖНОГО ДОКУМЕНТООБОРОТА (Эб)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91440" marR="914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408600"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70c0"/>
                          </a:solidFill>
                          <a:latin typeface="Calibri"/>
                        </a:rPr>
                        <a:t>Эп=308407,00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91440" marR="914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70c0"/>
                          </a:solidFill>
                          <a:latin typeface="Calibri"/>
                        </a:rPr>
                        <a:t>Эб=2100,00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91440" marR="914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596880">
                <a:tc gridSpan="4"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ru-RU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ЭКОНОМИЧЕСКАЯ ЭФФЕКТИВНОСТЬ (Ээ)</a:t>
                      </a:r>
                      <a:endParaRPr b="0" lang="ru-RU" sz="20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anchor="t" marL="91440" marR="914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534240">
                <a:tc gridSpan="4"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ru-RU" sz="2000" spc="-1" strike="noStrike">
                          <a:solidFill>
                            <a:srgbClr val="1b1b1b"/>
                          </a:solidFill>
                          <a:latin typeface="Calibri"/>
                        </a:rPr>
                        <a:t>Ээ=47706,50</a:t>
                      </a:r>
                      <a:endParaRPr b="0" lang="ru-RU" sz="2000" spc="-1" strike="noStrike">
                        <a:solidFill>
                          <a:srgbClr val="1b1b1b"/>
                        </a:solidFill>
                        <a:latin typeface="Times New Roman"/>
                      </a:endParaRPr>
                    </a:p>
                  </a:txBody>
                  <a:tcPr anchor="t" marL="91440" marR="914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1b1b1b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1b1b1b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1b1b1b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154440">
                <a:tc gridSpan="4"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ru-RU" sz="2000" spc="-1" strike="noStrike">
                          <a:solidFill>
                            <a:srgbClr val="1b1b1b"/>
                          </a:solidFill>
                          <a:latin typeface="Times New Roman"/>
                        </a:rPr>
                        <a:t>Ээ </a:t>
                      </a:r>
                      <a:r>
                        <a:rPr b="1" lang="ru-RU" sz="2000" spc="-1" strike="noStrike">
                          <a:solidFill>
                            <a:srgbClr val="1b1b1b"/>
                          </a:solidFill>
                          <a:latin typeface="Times New Roman"/>
                        </a:rPr>
                        <a:t>&gt; 0</a:t>
                      </a:r>
                      <a:endParaRPr b="0" lang="ru-RU" sz="2000" spc="-1" strike="noStrike">
                        <a:solidFill>
                          <a:srgbClr val="1b1b1b"/>
                        </a:solidFill>
                        <a:latin typeface="Times New Roman"/>
                      </a:endParaRPr>
                    </a:p>
                  </a:txBody>
                  <a:tcPr anchor="t" marL="91440" marR="914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1b1b1b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1b1b1b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1b1b1b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PlaceHolder 1"/>
          <p:cNvSpPr>
            <a:spLocks noGrp="1"/>
          </p:cNvSpPr>
          <p:nvPr>
            <p:ph type="title"/>
          </p:nvPr>
        </p:nvSpPr>
        <p:spPr>
          <a:xfrm>
            <a:off x="610560" y="-1800"/>
            <a:ext cx="10367640" cy="90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2400" spc="-1" strike="noStrike">
                <a:solidFill>
                  <a:schemeClr val="dk1"/>
                </a:solidFill>
                <a:latin typeface="Times New Roman"/>
              </a:rPr>
              <a:t>РЕЗУЛЬТАТЫ ПРОЕКТА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302" name=""/>
          <p:cNvGraphicFramePr/>
          <p:nvPr/>
        </p:nvGraphicFramePr>
        <p:xfrm>
          <a:off x="242280" y="1315800"/>
          <a:ext cx="10979640" cy="3907440"/>
        </p:xfrm>
        <a:graphic>
          <a:graphicData uri="http://schemas.openxmlformats.org/drawingml/2006/table">
            <a:tbl>
              <a:tblPr/>
              <a:tblGrid>
                <a:gridCol w="842040"/>
                <a:gridCol w="3546000"/>
                <a:gridCol w="2199960"/>
                <a:gridCol w="2196000"/>
                <a:gridCol w="2196000"/>
              </a:tblGrid>
              <a:tr h="36468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№ </a:t>
                      </a: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п/п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Базовый показатель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Целевой показатель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Достигнутый показатель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36468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1.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36468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2.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36468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...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36468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N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364680">
                <a:tc>
                  <a:txBody>
                    <a:bodyPr lIns="36000" rIns="36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364680">
                <a:tc gridSpan="5"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Дополнительные эффекты: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1094040">
                <a:tc gridSpan="5"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1.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2.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...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4.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3" name="Рисунок 2" descr=""/>
          <p:cNvPicPr/>
          <p:nvPr/>
        </p:nvPicPr>
        <p:blipFill>
          <a:blip r:embed="rId1"/>
          <a:srcRect l="52832" t="0" r="0" b="0"/>
          <a:stretch/>
        </p:blipFill>
        <p:spPr>
          <a:xfrm>
            <a:off x="110520" y="0"/>
            <a:ext cx="1076760" cy="1400760"/>
          </a:xfrm>
          <a:prstGeom prst="rect">
            <a:avLst/>
          </a:prstGeom>
          <a:ln w="0">
            <a:noFill/>
          </a:ln>
        </p:spPr>
      </p:pic>
      <p:pic>
        <p:nvPicPr>
          <p:cNvPr id="304" name="Рисунок 4" descr=""/>
          <p:cNvPicPr/>
          <p:nvPr/>
        </p:nvPicPr>
        <p:blipFill>
          <a:blip r:embed="rId2"/>
          <a:stretch/>
        </p:blipFill>
        <p:spPr>
          <a:xfrm>
            <a:off x="1980000" y="720"/>
            <a:ext cx="9608040" cy="6477480"/>
          </a:xfrm>
          <a:prstGeom prst="rect">
            <a:avLst/>
          </a:prstGeom>
          <a:ln w="0">
            <a:noFill/>
          </a:ln>
        </p:spPr>
      </p:pic>
      <p:sp>
        <p:nvSpPr>
          <p:cNvPr id="305" name="TextBox 7"/>
          <p:cNvSpPr/>
          <p:nvPr/>
        </p:nvSpPr>
        <p:spPr>
          <a:xfrm>
            <a:off x="180000" y="2340000"/>
            <a:ext cx="8458200" cy="882720"/>
          </a:xfrm>
          <a:custGeom>
            <a:avLst/>
            <a:gdLst>
              <a:gd name="textAreaLeft" fmla="*/ 0 w 8458200"/>
              <a:gd name="textAreaRight" fmla="*/ 8460360 w 8458200"/>
              <a:gd name="textAreaTop" fmla="*/ 0 h 882720"/>
              <a:gd name="textAreaBottom" fmla="*/ 884880 h 882720"/>
            </a:gdLst>
            <a:ahLst/>
            <a:rect l="textAreaLeft" t="textAreaTop" r="textAreaRight" b="textAreaBottom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1" lang="ru-RU" sz="28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Отчетная презентация проекта по улучшению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ru-RU" sz="30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наименование проекта</a:t>
            </a:r>
            <a:endParaRPr b="0" lang="ru-RU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6" name="TextBox 8"/>
          <p:cNvSpPr/>
          <p:nvPr/>
        </p:nvSpPr>
        <p:spPr>
          <a:xfrm>
            <a:off x="180000" y="3960000"/>
            <a:ext cx="5016960" cy="1135800"/>
          </a:xfrm>
          <a:custGeom>
            <a:avLst/>
            <a:gdLst>
              <a:gd name="textAreaLeft" fmla="*/ 0 w 5016960"/>
              <a:gd name="textAreaRight" fmla="*/ 5019120 w 5016960"/>
              <a:gd name="textAreaTop" fmla="*/ 0 h 1135800"/>
              <a:gd name="textAreaBottom" fmla="*/ 1137600 h 1135800"/>
            </a:gdLst>
            <a:ahLst/>
            <a:rect l="textAreaLeft" t="textAreaTop" r="textAreaRight" b="textAreaBottom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86400" rIns="86400" tIns="43200" bIns="43200" anchor="t">
            <a:spAutoFit/>
          </a:bodyPr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1" lang="ru-RU" sz="23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Докладчик:</a:t>
            </a:r>
            <a:endParaRPr b="0" lang="ru-RU" sz="23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ru-RU" sz="23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ФИО</a:t>
            </a:r>
            <a:endParaRPr b="0" lang="ru-RU" sz="23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ru-RU" sz="23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должность</a:t>
            </a:r>
            <a:endParaRPr b="0" lang="ru-RU" sz="23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307" name="Picture 2" descr=""/>
          <p:cNvPicPr/>
          <p:nvPr/>
        </p:nvPicPr>
        <p:blipFill>
          <a:blip r:embed="rId3"/>
          <a:stretch/>
        </p:blipFill>
        <p:spPr>
          <a:xfrm>
            <a:off x="1439640" y="215640"/>
            <a:ext cx="861840" cy="1077840"/>
          </a:xfrm>
          <a:prstGeom prst="rect">
            <a:avLst/>
          </a:prstGeom>
          <a:ln w="0">
            <a:noFill/>
          </a:ln>
        </p:spPr>
      </p:pic>
      <p:sp>
        <p:nvSpPr>
          <p:cNvPr id="308" name=""/>
          <p:cNvSpPr/>
          <p:nvPr/>
        </p:nvSpPr>
        <p:spPr>
          <a:xfrm>
            <a:off x="2520000" y="49680"/>
            <a:ext cx="1618200" cy="1618200"/>
          </a:xfrm>
          <a:prstGeom prst="rect">
            <a:avLst/>
          </a:prstGeom>
          <a:noFill/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Эмблема учреждения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9" name="TextBox 9"/>
          <p:cNvSpPr/>
          <p:nvPr/>
        </p:nvSpPr>
        <p:spPr>
          <a:xfrm>
            <a:off x="180000" y="5220000"/>
            <a:ext cx="5016960" cy="785520"/>
          </a:xfrm>
          <a:custGeom>
            <a:avLst/>
            <a:gdLst>
              <a:gd name="textAreaLeft" fmla="*/ 0 w 5016960"/>
              <a:gd name="textAreaRight" fmla="*/ 5019120 w 5016960"/>
              <a:gd name="textAreaTop" fmla="*/ 0 h 785520"/>
              <a:gd name="textAreaBottom" fmla="*/ 787320 h 785520"/>
            </a:gdLst>
            <a:ahLst/>
            <a:rect l="textAreaLeft" t="textAreaTop" r="textAreaRight" b="textAreaBottom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86400" rIns="86400" tIns="43200" bIns="43200" anchor="t">
            <a:spAutoFit/>
          </a:bodyPr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1" lang="ru-RU" sz="23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Организация:</a:t>
            </a:r>
            <a:endParaRPr b="0" lang="ru-RU" sz="23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ru-RU" sz="23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Полное наименование</a:t>
            </a:r>
            <a:endParaRPr b="0" lang="ru-RU" sz="23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title"/>
          </p:nvPr>
        </p:nvSpPr>
        <p:spPr>
          <a:xfrm>
            <a:off x="610560" y="-1800"/>
            <a:ext cx="10367640" cy="108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2400" spc="-1" strike="noStrike">
                <a:solidFill>
                  <a:schemeClr val="dk1"/>
                </a:solidFill>
                <a:latin typeface="Times New Roman"/>
              </a:rPr>
              <a:t>ПАСПОРТ ПРОЕКТА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76" name=""/>
          <p:cNvGraphicFramePr/>
          <p:nvPr/>
        </p:nvGraphicFramePr>
        <p:xfrm>
          <a:off x="360000" y="1080000"/>
          <a:ext cx="10799640" cy="5040000"/>
        </p:xfrm>
        <a:graphic>
          <a:graphicData uri="http://schemas.openxmlformats.org/drawingml/2006/table">
            <a:tbl>
              <a:tblPr/>
              <a:tblGrid>
                <a:gridCol w="1746720"/>
                <a:gridCol w="3656160"/>
                <a:gridCol w="5397120"/>
              </a:tblGrid>
              <a:tr h="382320">
                <a:tc gridSpan="2"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Общие данные: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Обоснование: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38844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26648c"/>
                          </a:solidFill>
                          <a:latin typeface="Times New Roman"/>
                        </a:rPr>
                        <a:t>Заказчик:</a:t>
                      </a:r>
                      <a:endParaRPr b="0" lang="ru-RU" sz="11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endParaRPr b="0" lang="ru-RU" sz="11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rowSpan="5">
                  <a:txBody>
                    <a:bodyPr lIns="36000" rIns="36000" anchor="t">
                      <a:noAutofit/>
                    </a:bodyPr>
                    <a:p>
                      <a:endParaRPr b="0" lang="ru-RU" sz="11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38844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26648c"/>
                          </a:solidFill>
                          <a:latin typeface="Times New Roman"/>
                        </a:rPr>
                        <a:t>Процесс:</a:t>
                      </a:r>
                      <a:endParaRPr b="0" lang="ru-RU" sz="11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endParaRPr b="0" lang="ru-RU" sz="11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38844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26648c"/>
                          </a:solidFill>
                          <a:latin typeface="Times New Roman"/>
                        </a:rPr>
                        <a:t>Границы процесса:</a:t>
                      </a:r>
                      <a:endParaRPr b="0" lang="ru-RU" sz="11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endParaRPr b="0" lang="ru-RU" sz="11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38844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26648c"/>
                          </a:solidFill>
                          <a:latin typeface="Times New Roman"/>
                        </a:rPr>
                        <a:t>Руководитель проекта:</a:t>
                      </a:r>
                      <a:endParaRPr b="0" lang="ru-RU" sz="11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endParaRPr b="0" lang="ru-RU" sz="11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65376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26648c"/>
                          </a:solidFill>
                          <a:latin typeface="Times New Roman"/>
                        </a:rPr>
                        <a:t>Команда проекта:</a:t>
                      </a:r>
                      <a:endParaRPr b="0" lang="ru-RU" sz="11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388440">
                <a:tc gridSpan="2"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Цели и эффекты: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Сроки: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2061720">
                <a:tc gridSpan="2"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endParaRPr b="0" lang="ru-RU" sz="11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ru-RU" sz="11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ru-RU" sz="11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ru-RU" sz="11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ru-RU" sz="11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26648c"/>
                          </a:solidFill>
                          <a:latin typeface="Times New Roman"/>
                        </a:rPr>
                        <a:t>Эффекты:</a:t>
                      </a:r>
                      <a:endParaRPr b="0" lang="ru-RU" sz="11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ru-RU" sz="11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77" name=""/>
          <p:cNvGraphicFramePr/>
          <p:nvPr/>
        </p:nvGraphicFramePr>
        <p:xfrm>
          <a:off x="380880" y="4248000"/>
          <a:ext cx="5378760" cy="1077480"/>
        </p:xfrm>
        <a:graphic>
          <a:graphicData uri="http://schemas.openxmlformats.org/drawingml/2006/table">
            <a:tbl>
              <a:tblPr/>
              <a:tblGrid>
                <a:gridCol w="1792080"/>
                <a:gridCol w="1792080"/>
                <a:gridCol w="1794960"/>
              </a:tblGrid>
              <a:tr h="35748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Наименование, ед.изм.</a:t>
                      </a:r>
                      <a:endParaRPr b="0" lang="ru-RU" sz="11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Текущий показатель</a:t>
                      </a:r>
                      <a:endParaRPr b="0" lang="ru-RU" sz="11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Целевой показатель</a:t>
                      </a:r>
                      <a:endParaRPr b="0" lang="ru-RU" sz="11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359640">
                <a:tc>
                  <a:txBody>
                    <a:bodyPr lIns="36000" rIns="36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360360">
                <a:tc>
                  <a:txBody>
                    <a:bodyPr lIns="36000" rIns="36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8" name=""/>
          <p:cNvGraphicFramePr/>
          <p:nvPr/>
        </p:nvGraphicFramePr>
        <p:xfrm>
          <a:off x="8561520" y="817920"/>
          <a:ext cx="2880000" cy="5710680"/>
        </p:xfrm>
        <a:graphic>
          <a:graphicData uri="http://schemas.openxmlformats.org/drawingml/2006/table">
            <a:tbl>
              <a:tblPr/>
              <a:tblGrid>
                <a:gridCol w="993960"/>
                <a:gridCol w="972000"/>
                <a:gridCol w="914400"/>
              </a:tblGrid>
              <a:tr h="286560">
                <a:tc gridSpan="3"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200" spc="-1" strike="noStrike">
                          <a:solidFill>
                            <a:srgbClr val="004d72"/>
                          </a:solidFill>
                          <a:latin typeface="Arial"/>
                        </a:rPr>
                        <a:t>Время протекания процесса: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32400">
                      <a:solidFill>
                        <a:srgbClr val="0065af"/>
                      </a:solidFill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339120">
                <a:tc gridSpan="3"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8 часов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32400">
                      <a:solidFill>
                        <a:srgbClr val="0065af"/>
                      </a:solidFill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250920">
                <a:tc gridSpan="3"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200" spc="-1" strike="noStrike" u="sng">
                          <a:solidFill>
                            <a:srgbClr val="ac2d31"/>
                          </a:solidFill>
                          <a:uFillTx/>
                          <a:latin typeface="Arial"/>
                        </a:rPr>
                        <a:t>Проблемы: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32400">
                      <a:solidFill>
                        <a:srgbClr val="0065af"/>
                      </a:solidFill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2731320">
                <a:tc gridSpan="3"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1. Формирование шаблонов 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2. Ошибки в заполнении данных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3. Длительное время на поиск документов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32400">
                      <a:solidFill>
                        <a:srgbClr val="0065af"/>
                      </a:solidFill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250920">
                <a:tc gridSpan="3"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200" spc="-1" strike="noStrike">
                          <a:solidFill>
                            <a:srgbClr val="26648c"/>
                          </a:solidFill>
                          <a:latin typeface="Arial"/>
                        </a:rPr>
                        <a:t>Легенда: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32400">
                      <a:solidFill>
                        <a:srgbClr val="0065af"/>
                      </a:solidFill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415800">
                <a:tc>
                  <a:txBody>
                    <a:bodyPr lIns="36000" rIns="36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32400">
                      <a:solidFill>
                        <a:srgbClr val="0065af"/>
                      </a:solidFill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</a:tr>
              <a:tr h="55656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Проблема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32400">
                      <a:solidFill>
                        <a:srgbClr val="0065af"/>
                      </a:solidFill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Решение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Возврат к предыдущему этапу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</a:tr>
              <a:tr h="339120">
                <a:tc>
                  <a:txBody>
                    <a:bodyPr lIns="36000" rIns="36000" anchor="t">
                      <a:noAutofit/>
                    </a:bodyPr>
                    <a:p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32400">
                      <a:solidFill>
                        <a:srgbClr val="0065af"/>
                      </a:solidFill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</a:tr>
              <a:tr h="36900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Длительность по регламенту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32400">
                      <a:solidFill>
                        <a:srgbClr val="0065af"/>
                      </a:solidFill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Длительность по регламенту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Переход к следующему этапу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79" name="PlaceHolder 1"/>
          <p:cNvSpPr>
            <a:spLocks noGrp="1"/>
          </p:cNvSpPr>
          <p:nvPr>
            <p:ph type="title"/>
          </p:nvPr>
        </p:nvSpPr>
        <p:spPr>
          <a:xfrm>
            <a:off x="610560" y="-1800"/>
            <a:ext cx="10367640" cy="90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2400" spc="-1" strike="noStrike">
                <a:solidFill>
                  <a:schemeClr val="dk1"/>
                </a:solidFill>
                <a:latin typeface="Times New Roman"/>
              </a:rPr>
              <a:t>КАРТА ТЕКУЩЕГО СОСТОЯНИЯ ПРОЦЕССА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0" name=""/>
          <p:cNvSpPr/>
          <p:nvPr/>
        </p:nvSpPr>
        <p:spPr>
          <a:xfrm>
            <a:off x="9720000" y="4680000"/>
            <a:ext cx="538560" cy="358560"/>
          </a:xfrm>
          <a:prstGeom prst="ellipse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2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81" name=""/>
          <p:cNvGrpSpPr/>
          <p:nvPr/>
        </p:nvGrpSpPr>
        <p:grpSpPr>
          <a:xfrm>
            <a:off x="10620000" y="4680000"/>
            <a:ext cx="540000" cy="404640"/>
            <a:chOff x="10620000" y="4680000"/>
            <a:chExt cx="540000" cy="404640"/>
          </a:xfrm>
        </p:grpSpPr>
        <p:sp>
          <p:nvSpPr>
            <p:cNvPr id="182" name=""/>
            <p:cNvSpPr/>
            <p:nvPr/>
          </p:nvSpPr>
          <p:spPr>
            <a:xfrm>
              <a:off x="10620000" y="4680000"/>
              <a:ext cx="268200" cy="267840"/>
            </a:xfrm>
            <a:prstGeom prst="ellipse">
              <a:avLst/>
            </a:prstGeom>
            <a:solidFill>
              <a:srgbClr val="e12839"/>
            </a:solidFill>
            <a:ln w="0">
              <a:solidFill>
                <a:srgbClr val="b6192a"/>
              </a:solidFill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183" name=""/>
            <p:cNvSpPr/>
            <p:nvPr/>
          </p:nvSpPr>
          <p:spPr>
            <a:xfrm rot="10800000">
              <a:off x="10891800" y="4681800"/>
              <a:ext cx="268200" cy="402840"/>
            </a:xfrm>
            <a:custGeom>
              <a:avLst/>
              <a:gdLst>
                <a:gd name="textAreaLeft" fmla="*/ 0 w 268200"/>
                <a:gd name="textAreaRight" fmla="*/ 270000 w 268200"/>
                <a:gd name="textAreaTop" fmla="*/ 0 h 402840"/>
                <a:gd name="textAreaBottom" fmla="*/ 404640 h 402840"/>
              </a:gdLst>
              <a:ahLst/>
              <a:rect l="textAreaLeft" t="textAreaTop" r="textAreaRight" b="textAreaBottom"/>
              <a:pathLst>
                <a:path w="841" h="854">
                  <a:moveTo>
                    <a:pt x="517" y="247"/>
                  </a:moveTo>
                  <a:lnTo>
                    <a:pt x="517" y="415"/>
                  </a:lnTo>
                  <a:lnTo>
                    <a:pt x="264" y="415"/>
                  </a:lnTo>
                  <a:lnTo>
                    <a:pt x="264" y="0"/>
                  </a:lnTo>
                  <a:lnTo>
                    <a:pt x="0" y="0"/>
                  </a:lnTo>
                  <a:lnTo>
                    <a:pt x="0" y="680"/>
                  </a:lnTo>
                  <a:lnTo>
                    <a:pt x="517" y="680"/>
                  </a:lnTo>
                  <a:lnTo>
                    <a:pt x="517" y="854"/>
                  </a:lnTo>
                  <a:lnTo>
                    <a:pt x="841" y="547"/>
                  </a:lnTo>
                  <a:lnTo>
                    <a:pt x="517" y="247"/>
                  </a:lnTo>
                  <a:close/>
                </a:path>
              </a:pathLst>
            </a:custGeom>
            <a:solidFill>
              <a:srgbClr val="e12839"/>
            </a:solidFill>
            <a:ln w="0">
              <a:solidFill>
                <a:srgbClr val="b6192a"/>
              </a:solidFill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</p:grpSp>
      <p:sp>
        <p:nvSpPr>
          <p:cNvPr id="184" name=""/>
          <p:cNvSpPr/>
          <p:nvPr/>
        </p:nvSpPr>
        <p:spPr>
          <a:xfrm>
            <a:off x="8640360" y="5580000"/>
            <a:ext cx="718200" cy="358200"/>
          </a:xfrm>
          <a:prstGeom prst="flowChartPreparation">
            <a:avLst/>
          </a:prstGeom>
          <a:noFill/>
          <a:ln w="1908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9360" rIns="99360" tIns="54360" bIns="5436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900" spc="-1" strike="noStrike">
                <a:solidFill>
                  <a:srgbClr val="000000"/>
                </a:solidFill>
                <a:latin typeface="Arial"/>
                <a:ea typeface="DejaVu Sans"/>
              </a:rPr>
              <a:t>3 ч</a:t>
            </a:r>
            <a:endParaRPr b="0" lang="ru-RU" sz="9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5" name=""/>
          <p:cNvSpPr/>
          <p:nvPr/>
        </p:nvSpPr>
        <p:spPr>
          <a:xfrm>
            <a:off x="9720000" y="5580000"/>
            <a:ext cx="718560" cy="358200"/>
          </a:xfrm>
          <a:prstGeom prst="flowChartPreparation">
            <a:avLst/>
          </a:prstGeom>
          <a:noFill/>
          <a:ln w="19080">
            <a:solidFill>
              <a:srgbClr val="b6192a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9360" rIns="99360" tIns="54360" bIns="5436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900" spc="-1" strike="noStrike">
                <a:solidFill>
                  <a:srgbClr val="000000"/>
                </a:solidFill>
                <a:latin typeface="Arial"/>
                <a:ea typeface="DejaVu Sans"/>
              </a:rPr>
              <a:t>НЕТ</a:t>
            </a:r>
            <a:endParaRPr b="0" lang="ru-RU" sz="9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6" name=""/>
          <p:cNvSpPr/>
          <p:nvPr/>
        </p:nvSpPr>
        <p:spPr>
          <a:xfrm>
            <a:off x="8640000" y="4680360"/>
            <a:ext cx="538560" cy="358200"/>
          </a:xfrm>
          <a:custGeom>
            <a:avLst/>
            <a:gdLst>
              <a:gd name="textAreaLeft" fmla="*/ 123120 w 538560"/>
              <a:gd name="textAreaRight" fmla="*/ 416880 w 538560"/>
              <a:gd name="textAreaTop" fmla="*/ 82080 h 358200"/>
              <a:gd name="textAreaBottom" fmla="*/ 277920 h 358200"/>
            </a:gdLst>
            <a:ahLst/>
            <a:rect l="textAreaLeft" t="textAreaTop" r="textAreaRight" b="textAreaBottom"/>
            <a:pathLst>
              <a:path w="21600" h="21600">
                <a:moveTo>
                  <a:pt x="0" y="10800"/>
                </a:moveTo>
                <a:lnTo>
                  <a:pt x="3104" y="13909"/>
                </a:lnTo>
                <a:lnTo>
                  <a:pt x="3163" y="18437"/>
                </a:lnTo>
                <a:lnTo>
                  <a:pt x="7557" y="18440"/>
                </a:lnTo>
                <a:lnTo>
                  <a:pt x="10800" y="21600"/>
                </a:lnTo>
                <a:lnTo>
                  <a:pt x="13909" y="18496"/>
                </a:lnTo>
                <a:lnTo>
                  <a:pt x="18437" y="18437"/>
                </a:lnTo>
                <a:lnTo>
                  <a:pt x="18440" y="14043"/>
                </a:lnTo>
                <a:lnTo>
                  <a:pt x="21600" y="10800"/>
                </a:lnTo>
                <a:lnTo>
                  <a:pt x="18496" y="7691"/>
                </a:lnTo>
                <a:lnTo>
                  <a:pt x="18437" y="3163"/>
                </a:lnTo>
                <a:lnTo>
                  <a:pt x="14043" y="3160"/>
                </a:lnTo>
                <a:lnTo>
                  <a:pt x="10800" y="0"/>
                </a:lnTo>
                <a:lnTo>
                  <a:pt x="7691" y="3104"/>
                </a:lnTo>
                <a:lnTo>
                  <a:pt x="3163" y="3163"/>
                </a:lnTo>
                <a:lnTo>
                  <a:pt x="3160" y="7557"/>
                </a:lnTo>
                <a:lnTo>
                  <a:pt x="0" y="10800"/>
                </a:lnTo>
                <a:close/>
              </a:path>
            </a:pathLst>
          </a:custGeom>
          <a:solidFill>
            <a:srgbClr val="e12839"/>
          </a:solidFill>
          <a:ln w="0">
            <a:solidFill>
              <a:srgbClr val="b6192a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2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7" name=""/>
          <p:cNvSpPr/>
          <p:nvPr/>
        </p:nvSpPr>
        <p:spPr>
          <a:xfrm>
            <a:off x="10800000" y="5580000"/>
            <a:ext cx="358560" cy="35856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graphicFrame>
        <p:nvGraphicFramePr>
          <p:cNvPr id="188" name=""/>
          <p:cNvGraphicFramePr/>
          <p:nvPr/>
        </p:nvGraphicFramePr>
        <p:xfrm>
          <a:off x="1864080" y="1463400"/>
          <a:ext cx="1028880" cy="1499400"/>
        </p:xfrm>
        <a:graphic>
          <a:graphicData uri="http://schemas.openxmlformats.org/drawingml/2006/table">
            <a:tbl>
              <a:tblPr/>
              <a:tblGrid>
                <a:gridCol w="354240"/>
                <a:gridCol w="675000"/>
              </a:tblGrid>
              <a:tr h="27864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2 ч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</a:tr>
              <a:tr h="369000">
                <a:tc gridSpan="2"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Оператор этапа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solidFill>
                      <a:srgbClr val="a3cde6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369000">
                <a:tc gridSpan="2"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Действие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482760">
                <a:tc gridSpan="2">
                  <a:txBody>
                    <a:bodyPr lIns="36000" rIns="36000" anchor="t">
                      <a:noAutofit/>
                    </a:bodyPr>
                    <a:p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</a:tbl>
          </a:graphicData>
        </a:graphic>
      </p:graphicFrame>
      <p:sp>
        <p:nvSpPr>
          <p:cNvPr id="189" name=""/>
          <p:cNvSpPr/>
          <p:nvPr/>
        </p:nvSpPr>
        <p:spPr>
          <a:xfrm>
            <a:off x="1440000" y="1980000"/>
            <a:ext cx="358560" cy="35856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graphicFrame>
        <p:nvGraphicFramePr>
          <p:cNvPr id="190" name=""/>
          <p:cNvGraphicFramePr/>
          <p:nvPr/>
        </p:nvGraphicFramePr>
        <p:xfrm>
          <a:off x="3581640" y="1494000"/>
          <a:ext cx="1028880" cy="1499400"/>
        </p:xfrm>
        <a:graphic>
          <a:graphicData uri="http://schemas.openxmlformats.org/drawingml/2006/table">
            <a:tbl>
              <a:tblPr/>
              <a:tblGrid>
                <a:gridCol w="354960"/>
                <a:gridCol w="674280"/>
              </a:tblGrid>
              <a:tr h="27864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2 ч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</a:tr>
              <a:tr h="369000">
                <a:tc gridSpan="2"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Оператор этапа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solidFill>
                      <a:srgbClr val="a3cde6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369000">
                <a:tc gridSpan="2"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Действие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482760">
                <a:tc gridSpan="2">
                  <a:txBody>
                    <a:bodyPr lIns="36000" rIns="36000" anchor="t">
                      <a:noAutofit/>
                    </a:bodyPr>
                    <a:p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1" name=""/>
          <p:cNvGraphicFramePr/>
          <p:nvPr/>
        </p:nvGraphicFramePr>
        <p:xfrm>
          <a:off x="5207400" y="1491840"/>
          <a:ext cx="1028880" cy="1499400"/>
        </p:xfrm>
        <a:graphic>
          <a:graphicData uri="http://schemas.openxmlformats.org/drawingml/2006/table">
            <a:tbl>
              <a:tblPr/>
              <a:tblGrid>
                <a:gridCol w="354960"/>
                <a:gridCol w="674280"/>
              </a:tblGrid>
              <a:tr h="27864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2 ч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</a:tr>
              <a:tr h="369000">
                <a:tc gridSpan="2"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Оператор этапа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solidFill>
                      <a:srgbClr val="a3cde6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369000">
                <a:tc gridSpan="2"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Действие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482760">
                <a:tc gridSpan="2">
                  <a:txBody>
                    <a:bodyPr lIns="36000" rIns="36000" anchor="t">
                      <a:noAutofit/>
                    </a:bodyPr>
                    <a:p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2" name=""/>
          <p:cNvGraphicFramePr/>
          <p:nvPr/>
        </p:nvGraphicFramePr>
        <p:xfrm>
          <a:off x="6726240" y="1507680"/>
          <a:ext cx="1028880" cy="1499400"/>
        </p:xfrm>
        <a:graphic>
          <a:graphicData uri="http://schemas.openxmlformats.org/drawingml/2006/table">
            <a:tbl>
              <a:tblPr/>
              <a:tblGrid>
                <a:gridCol w="354960"/>
                <a:gridCol w="674280"/>
              </a:tblGrid>
              <a:tr h="27864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2 ч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</a:tr>
              <a:tr h="369000">
                <a:tc gridSpan="2"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Оператор этапа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solidFill>
                      <a:srgbClr val="a3cde6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369000">
                <a:tc gridSpan="2"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Действие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482760">
                <a:tc gridSpan="2">
                  <a:txBody>
                    <a:bodyPr lIns="36000" rIns="36000" anchor="t">
                      <a:noAutofit/>
                    </a:bodyPr>
                    <a:p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3" name=""/>
          <p:cNvGraphicFramePr/>
          <p:nvPr/>
        </p:nvGraphicFramePr>
        <p:xfrm>
          <a:off x="242640" y="1473120"/>
          <a:ext cx="1028880" cy="1499400"/>
        </p:xfrm>
        <a:graphic>
          <a:graphicData uri="http://schemas.openxmlformats.org/drawingml/2006/table">
            <a:tbl>
              <a:tblPr/>
              <a:tblGrid>
                <a:gridCol w="1029240"/>
              </a:tblGrid>
              <a:tr h="27864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ВХОД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12240">
                      <a:noFill/>
                      <a:prstDash val="solid"/>
                    </a:lnB>
                    <a:solidFill>
                      <a:srgbClr val="de9991"/>
                    </a:solidFill>
                  </a:tcPr>
                </a:tc>
              </a:tr>
              <a:tr h="369000">
                <a:tc>
                  <a:txBody>
                    <a:bodyPr lIns="36000" rIns="36000" anchor="t">
                      <a:noAutofit/>
                    </a:bodyPr>
                    <a:p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solidFill>
                      <a:srgbClr val="a3cde6"/>
                    </a:solidFill>
                  </a:tcPr>
                </a:tc>
              </a:tr>
              <a:tr h="85176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Начало процесса: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94" name=""/>
          <p:cNvSpPr/>
          <p:nvPr/>
        </p:nvSpPr>
        <p:spPr>
          <a:xfrm>
            <a:off x="3060000" y="1980000"/>
            <a:ext cx="358560" cy="35856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95" name=""/>
          <p:cNvSpPr/>
          <p:nvPr/>
        </p:nvSpPr>
        <p:spPr>
          <a:xfrm>
            <a:off x="4680000" y="1980000"/>
            <a:ext cx="358560" cy="35856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96" name=""/>
          <p:cNvSpPr/>
          <p:nvPr/>
        </p:nvSpPr>
        <p:spPr>
          <a:xfrm>
            <a:off x="6300000" y="1980000"/>
            <a:ext cx="358560" cy="35856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97" name=""/>
          <p:cNvSpPr/>
          <p:nvPr/>
        </p:nvSpPr>
        <p:spPr>
          <a:xfrm>
            <a:off x="7920000" y="1980000"/>
            <a:ext cx="358560" cy="35856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graphicFrame>
        <p:nvGraphicFramePr>
          <p:cNvPr id="198" name=""/>
          <p:cNvGraphicFramePr/>
          <p:nvPr/>
        </p:nvGraphicFramePr>
        <p:xfrm>
          <a:off x="227880" y="3440880"/>
          <a:ext cx="1028880" cy="1499400"/>
        </p:xfrm>
        <a:graphic>
          <a:graphicData uri="http://schemas.openxmlformats.org/drawingml/2006/table">
            <a:tbl>
              <a:tblPr/>
              <a:tblGrid>
                <a:gridCol w="1029240"/>
              </a:tblGrid>
              <a:tr h="27864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ВЫХОД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solidFill>
                      <a:srgbClr val="de9991"/>
                    </a:solidFill>
                  </a:tcPr>
                </a:tc>
              </a:tr>
              <a:tr h="369000">
                <a:tc>
                  <a:txBody>
                    <a:bodyPr lIns="36000" rIns="36000" anchor="t">
                      <a:noAutofit/>
                    </a:bodyPr>
                    <a:p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85176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Окончание процесса: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99" name=""/>
          <p:cNvSpPr/>
          <p:nvPr/>
        </p:nvSpPr>
        <p:spPr>
          <a:xfrm>
            <a:off x="2340000" y="2700000"/>
            <a:ext cx="718560" cy="358200"/>
          </a:xfrm>
          <a:prstGeom prst="flowChartPreparation">
            <a:avLst/>
          </a:prstGeom>
          <a:noFill/>
          <a:ln w="19080">
            <a:solidFill>
              <a:srgbClr val="b6192a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9360" rIns="99360" tIns="54360" bIns="5436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900" spc="-1" strike="noStrike">
                <a:solidFill>
                  <a:srgbClr val="000000"/>
                </a:solidFill>
                <a:latin typeface="Arial"/>
                <a:ea typeface="DejaVu Sans"/>
              </a:rPr>
              <a:t>НЕТ</a:t>
            </a:r>
            <a:endParaRPr b="0" lang="ru-RU" sz="9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0" name=""/>
          <p:cNvSpPr/>
          <p:nvPr/>
        </p:nvSpPr>
        <p:spPr>
          <a:xfrm>
            <a:off x="3960000" y="2700360"/>
            <a:ext cx="718560" cy="358200"/>
          </a:xfrm>
          <a:prstGeom prst="flowChartPreparation">
            <a:avLst/>
          </a:prstGeom>
          <a:noFill/>
          <a:ln w="19080">
            <a:solidFill>
              <a:srgbClr val="b6192a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9360" rIns="99360" tIns="54360" bIns="5436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900" spc="-1" strike="noStrike">
                <a:solidFill>
                  <a:srgbClr val="000000"/>
                </a:solidFill>
                <a:latin typeface="Arial"/>
                <a:ea typeface="DejaVu Sans"/>
              </a:rPr>
              <a:t>НЕТ</a:t>
            </a:r>
            <a:endParaRPr b="0" lang="ru-RU" sz="9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1" name=""/>
          <p:cNvSpPr/>
          <p:nvPr/>
        </p:nvSpPr>
        <p:spPr>
          <a:xfrm>
            <a:off x="5580000" y="2700360"/>
            <a:ext cx="718560" cy="358200"/>
          </a:xfrm>
          <a:prstGeom prst="flowChartPreparation">
            <a:avLst/>
          </a:prstGeom>
          <a:noFill/>
          <a:ln w="19080">
            <a:solidFill>
              <a:srgbClr val="b6192a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9360" rIns="99360" tIns="54360" bIns="5436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900" spc="-1" strike="noStrike">
                <a:solidFill>
                  <a:srgbClr val="000000"/>
                </a:solidFill>
                <a:latin typeface="Arial"/>
                <a:ea typeface="DejaVu Sans"/>
              </a:rPr>
              <a:t>НЕТ</a:t>
            </a:r>
            <a:endParaRPr b="0" lang="ru-RU" sz="9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2" name=""/>
          <p:cNvSpPr/>
          <p:nvPr/>
        </p:nvSpPr>
        <p:spPr>
          <a:xfrm>
            <a:off x="7200000" y="2700360"/>
            <a:ext cx="718560" cy="358200"/>
          </a:xfrm>
          <a:prstGeom prst="flowChartPreparation">
            <a:avLst/>
          </a:prstGeom>
          <a:noFill/>
          <a:ln w="19080">
            <a:solidFill>
              <a:srgbClr val="b6192a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9360" rIns="99360" tIns="54360" bIns="5436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900" spc="-1" strike="noStrike">
                <a:solidFill>
                  <a:srgbClr val="000000"/>
                </a:solidFill>
                <a:latin typeface="Arial"/>
                <a:ea typeface="DejaVu Sans"/>
              </a:rPr>
              <a:t>НЕТ</a:t>
            </a:r>
            <a:endParaRPr b="0" lang="ru-RU" sz="9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3" name=""/>
          <p:cNvSpPr/>
          <p:nvPr/>
        </p:nvSpPr>
        <p:spPr>
          <a:xfrm>
            <a:off x="1800000" y="2700360"/>
            <a:ext cx="538560" cy="358200"/>
          </a:xfrm>
          <a:custGeom>
            <a:avLst/>
            <a:gdLst>
              <a:gd name="textAreaLeft" fmla="*/ 123120 w 538560"/>
              <a:gd name="textAreaRight" fmla="*/ 416880 w 538560"/>
              <a:gd name="textAreaTop" fmla="*/ 82080 h 358200"/>
              <a:gd name="textAreaBottom" fmla="*/ 277920 h 358200"/>
            </a:gdLst>
            <a:ahLst/>
            <a:rect l="textAreaLeft" t="textAreaTop" r="textAreaRight" b="textAreaBottom"/>
            <a:pathLst>
              <a:path w="21600" h="21600">
                <a:moveTo>
                  <a:pt x="0" y="10800"/>
                </a:moveTo>
                <a:lnTo>
                  <a:pt x="3104" y="13909"/>
                </a:lnTo>
                <a:lnTo>
                  <a:pt x="3163" y="18437"/>
                </a:lnTo>
                <a:lnTo>
                  <a:pt x="7557" y="18440"/>
                </a:lnTo>
                <a:lnTo>
                  <a:pt x="10800" y="21600"/>
                </a:lnTo>
                <a:lnTo>
                  <a:pt x="13909" y="18496"/>
                </a:lnTo>
                <a:lnTo>
                  <a:pt x="18437" y="18437"/>
                </a:lnTo>
                <a:lnTo>
                  <a:pt x="18440" y="14043"/>
                </a:lnTo>
                <a:lnTo>
                  <a:pt x="21600" y="10800"/>
                </a:lnTo>
                <a:lnTo>
                  <a:pt x="18496" y="7691"/>
                </a:lnTo>
                <a:lnTo>
                  <a:pt x="18437" y="3163"/>
                </a:lnTo>
                <a:lnTo>
                  <a:pt x="14043" y="3160"/>
                </a:lnTo>
                <a:lnTo>
                  <a:pt x="10800" y="0"/>
                </a:lnTo>
                <a:lnTo>
                  <a:pt x="7691" y="3104"/>
                </a:lnTo>
                <a:lnTo>
                  <a:pt x="3163" y="3163"/>
                </a:lnTo>
                <a:lnTo>
                  <a:pt x="3160" y="7557"/>
                </a:lnTo>
                <a:lnTo>
                  <a:pt x="0" y="10800"/>
                </a:lnTo>
                <a:close/>
              </a:path>
            </a:pathLst>
          </a:custGeom>
          <a:solidFill>
            <a:srgbClr val="e12839"/>
          </a:solidFill>
          <a:ln w="0">
            <a:solidFill>
              <a:srgbClr val="b6192a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1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4" name=""/>
          <p:cNvSpPr/>
          <p:nvPr/>
        </p:nvSpPr>
        <p:spPr>
          <a:xfrm>
            <a:off x="3420000" y="2700360"/>
            <a:ext cx="538560" cy="358200"/>
          </a:xfrm>
          <a:custGeom>
            <a:avLst/>
            <a:gdLst>
              <a:gd name="textAreaLeft" fmla="*/ 123120 w 538560"/>
              <a:gd name="textAreaRight" fmla="*/ 416880 w 538560"/>
              <a:gd name="textAreaTop" fmla="*/ 82080 h 358200"/>
              <a:gd name="textAreaBottom" fmla="*/ 277920 h 358200"/>
            </a:gdLst>
            <a:ahLst/>
            <a:rect l="textAreaLeft" t="textAreaTop" r="textAreaRight" b="textAreaBottom"/>
            <a:pathLst>
              <a:path w="21600" h="21600">
                <a:moveTo>
                  <a:pt x="0" y="10800"/>
                </a:moveTo>
                <a:lnTo>
                  <a:pt x="3104" y="13909"/>
                </a:lnTo>
                <a:lnTo>
                  <a:pt x="3163" y="18437"/>
                </a:lnTo>
                <a:lnTo>
                  <a:pt x="7557" y="18440"/>
                </a:lnTo>
                <a:lnTo>
                  <a:pt x="10800" y="21600"/>
                </a:lnTo>
                <a:lnTo>
                  <a:pt x="13909" y="18496"/>
                </a:lnTo>
                <a:lnTo>
                  <a:pt x="18437" y="18437"/>
                </a:lnTo>
                <a:lnTo>
                  <a:pt x="18440" y="14043"/>
                </a:lnTo>
                <a:lnTo>
                  <a:pt x="21600" y="10800"/>
                </a:lnTo>
                <a:lnTo>
                  <a:pt x="18496" y="7691"/>
                </a:lnTo>
                <a:lnTo>
                  <a:pt x="18437" y="3163"/>
                </a:lnTo>
                <a:lnTo>
                  <a:pt x="14043" y="3160"/>
                </a:lnTo>
                <a:lnTo>
                  <a:pt x="10800" y="0"/>
                </a:lnTo>
                <a:lnTo>
                  <a:pt x="7691" y="3104"/>
                </a:lnTo>
                <a:lnTo>
                  <a:pt x="3163" y="3163"/>
                </a:lnTo>
                <a:lnTo>
                  <a:pt x="3160" y="7557"/>
                </a:lnTo>
                <a:lnTo>
                  <a:pt x="0" y="10800"/>
                </a:lnTo>
                <a:close/>
              </a:path>
            </a:pathLst>
          </a:custGeom>
          <a:solidFill>
            <a:srgbClr val="e12839"/>
          </a:solidFill>
          <a:ln w="0">
            <a:solidFill>
              <a:srgbClr val="b6192a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2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5" name=""/>
          <p:cNvSpPr/>
          <p:nvPr/>
        </p:nvSpPr>
        <p:spPr>
          <a:xfrm>
            <a:off x="6660000" y="2700360"/>
            <a:ext cx="538560" cy="358200"/>
          </a:xfrm>
          <a:custGeom>
            <a:avLst/>
            <a:gdLst>
              <a:gd name="textAreaLeft" fmla="*/ 123120 w 538560"/>
              <a:gd name="textAreaRight" fmla="*/ 416880 w 538560"/>
              <a:gd name="textAreaTop" fmla="*/ 82080 h 358200"/>
              <a:gd name="textAreaBottom" fmla="*/ 277920 h 358200"/>
            </a:gdLst>
            <a:ahLst/>
            <a:rect l="textAreaLeft" t="textAreaTop" r="textAreaRight" b="textAreaBottom"/>
            <a:pathLst>
              <a:path w="21600" h="21600">
                <a:moveTo>
                  <a:pt x="0" y="10800"/>
                </a:moveTo>
                <a:lnTo>
                  <a:pt x="3104" y="13909"/>
                </a:lnTo>
                <a:lnTo>
                  <a:pt x="3163" y="18437"/>
                </a:lnTo>
                <a:lnTo>
                  <a:pt x="7557" y="18440"/>
                </a:lnTo>
                <a:lnTo>
                  <a:pt x="10800" y="21600"/>
                </a:lnTo>
                <a:lnTo>
                  <a:pt x="13909" y="18496"/>
                </a:lnTo>
                <a:lnTo>
                  <a:pt x="18437" y="18437"/>
                </a:lnTo>
                <a:lnTo>
                  <a:pt x="18440" y="14043"/>
                </a:lnTo>
                <a:lnTo>
                  <a:pt x="21600" y="10800"/>
                </a:lnTo>
                <a:lnTo>
                  <a:pt x="18496" y="7691"/>
                </a:lnTo>
                <a:lnTo>
                  <a:pt x="18437" y="3163"/>
                </a:lnTo>
                <a:lnTo>
                  <a:pt x="14043" y="3160"/>
                </a:lnTo>
                <a:lnTo>
                  <a:pt x="10800" y="0"/>
                </a:lnTo>
                <a:lnTo>
                  <a:pt x="7691" y="3104"/>
                </a:lnTo>
                <a:lnTo>
                  <a:pt x="3163" y="3163"/>
                </a:lnTo>
                <a:lnTo>
                  <a:pt x="3160" y="7557"/>
                </a:lnTo>
                <a:lnTo>
                  <a:pt x="0" y="10800"/>
                </a:lnTo>
                <a:close/>
              </a:path>
            </a:pathLst>
          </a:custGeom>
          <a:solidFill>
            <a:srgbClr val="e12839"/>
          </a:solidFill>
          <a:ln w="0">
            <a:solidFill>
              <a:srgbClr val="b6192a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3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PlaceHolder 2"/>
          <p:cNvSpPr/>
          <p:nvPr/>
        </p:nvSpPr>
        <p:spPr>
          <a:xfrm>
            <a:off x="615240" y="-1800"/>
            <a:ext cx="10367640" cy="900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r>
              <a:rPr b="0" lang="ru-RU" sz="2400" spc="-1" strike="noStrike">
                <a:solidFill>
                  <a:schemeClr val="dk1"/>
                </a:solidFill>
                <a:latin typeface="Times New Roman"/>
              </a:rPr>
              <a:t>ПИРАМИДА ПРОБЛЕМ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7" name="Равнобедренный треугольник 6"/>
          <p:cNvSpPr/>
          <p:nvPr/>
        </p:nvSpPr>
        <p:spPr>
          <a:xfrm>
            <a:off x="2676240" y="952200"/>
            <a:ext cx="1307160" cy="1092960"/>
          </a:xfrm>
          <a:prstGeom prst="triangle">
            <a:avLst>
              <a:gd name="adj" fmla="val 49251"/>
            </a:avLst>
          </a:prstGeom>
          <a:solidFill>
            <a:srgbClr val="327fbe">
              <a:alpha val="22000"/>
            </a:srgbClr>
          </a:solidFill>
          <a:ln w="9525">
            <a:solidFill>
              <a:srgbClr val="b4c7e7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numCol="1" spcCol="0"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ru-RU" sz="1200" spc="-1" strike="noStrike">
              <a:solidFill>
                <a:schemeClr val="dk1"/>
              </a:solidFill>
              <a:latin typeface="Times New Roman"/>
              <a:ea typeface="DejaVu Sans"/>
            </a:endParaRPr>
          </a:p>
        </p:txBody>
      </p:sp>
      <p:sp>
        <p:nvSpPr>
          <p:cNvPr id="208" name="Трапеция 7"/>
          <p:cNvSpPr/>
          <p:nvPr/>
        </p:nvSpPr>
        <p:spPr>
          <a:xfrm>
            <a:off x="360000" y="3850920"/>
            <a:ext cx="5939640" cy="2268720"/>
          </a:xfrm>
          <a:prstGeom prst="trapezoid">
            <a:avLst>
              <a:gd name="adj" fmla="val 59506"/>
            </a:avLst>
          </a:prstGeom>
          <a:solidFill>
            <a:srgbClr val="0070c0">
              <a:alpha val="48000"/>
            </a:srgbClr>
          </a:solidFill>
          <a:ln w="9525">
            <a:solidFill>
              <a:srgbClr val="003366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numCol="1" spcCol="0"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chemeClr val="dk1"/>
              </a:solidFill>
              <a:latin typeface="Arial"/>
              <a:ea typeface="DejaVu Sans"/>
            </a:endParaRPr>
          </a:p>
        </p:txBody>
      </p:sp>
      <p:sp>
        <p:nvSpPr>
          <p:cNvPr id="209" name="Трапеция 8"/>
          <p:cNvSpPr/>
          <p:nvPr/>
        </p:nvSpPr>
        <p:spPr>
          <a:xfrm>
            <a:off x="1721520" y="2089080"/>
            <a:ext cx="3284280" cy="1671120"/>
          </a:xfrm>
          <a:prstGeom prst="trapezoid">
            <a:avLst>
              <a:gd name="adj" fmla="val 59506"/>
            </a:avLst>
          </a:prstGeom>
          <a:solidFill>
            <a:srgbClr val="4770b5">
              <a:alpha val="48000"/>
            </a:srgbClr>
          </a:solidFill>
          <a:ln w="9525">
            <a:solidFill>
              <a:srgbClr val="003366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numCol="1" spcCol="0"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chemeClr val="dk1"/>
              </a:solidFill>
              <a:latin typeface="Arial"/>
              <a:ea typeface="DejaVu Sans"/>
            </a:endParaRPr>
          </a:p>
        </p:txBody>
      </p:sp>
      <p:sp>
        <p:nvSpPr>
          <p:cNvPr id="210" name="Прямоугольник 1"/>
          <p:cNvSpPr/>
          <p:nvPr/>
        </p:nvSpPr>
        <p:spPr>
          <a:xfrm>
            <a:off x="3420000" y="975960"/>
            <a:ext cx="2515320" cy="2458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ru-RU" sz="1600" spc="-1" strike="noStrike">
                <a:solidFill>
                  <a:schemeClr val="dk1"/>
                </a:solidFill>
                <a:latin typeface="Calibri"/>
                <a:ea typeface="DejaVu Sans"/>
              </a:rPr>
              <a:t>Федеральный уровень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1" name="Прямоугольник 2"/>
          <p:cNvSpPr/>
          <p:nvPr/>
        </p:nvSpPr>
        <p:spPr>
          <a:xfrm>
            <a:off x="3528720" y="1327680"/>
            <a:ext cx="5888880" cy="6944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212" name="Прямоугольник 3"/>
          <p:cNvSpPr/>
          <p:nvPr/>
        </p:nvSpPr>
        <p:spPr>
          <a:xfrm>
            <a:off x="4117680" y="2105280"/>
            <a:ext cx="2355120" cy="27864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ru-RU" sz="1600" spc="-1" strike="noStrike">
                <a:solidFill>
                  <a:schemeClr val="dk1"/>
                </a:solidFill>
                <a:latin typeface="Calibri"/>
                <a:ea typeface="DejaVu Sans"/>
              </a:rPr>
              <a:t>Региональный уровень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3" name="Прямоугольник 10"/>
          <p:cNvSpPr/>
          <p:nvPr/>
        </p:nvSpPr>
        <p:spPr>
          <a:xfrm>
            <a:off x="4117680" y="2582640"/>
            <a:ext cx="6117480" cy="8888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214" name="Прямоугольник 11"/>
          <p:cNvSpPr/>
          <p:nvPr/>
        </p:nvSpPr>
        <p:spPr>
          <a:xfrm>
            <a:off x="5124240" y="3851640"/>
            <a:ext cx="2332080" cy="3459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ru-RU" sz="1600" spc="-1" strike="noStrike">
                <a:solidFill>
                  <a:schemeClr val="dk1"/>
                </a:solidFill>
                <a:latin typeface="Calibri"/>
                <a:ea typeface="DejaVu Sans"/>
              </a:rPr>
              <a:t>Местный уровень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5" name="Прямоугольник 12"/>
          <p:cNvSpPr/>
          <p:nvPr/>
        </p:nvSpPr>
        <p:spPr>
          <a:xfrm>
            <a:off x="5478480" y="4353840"/>
            <a:ext cx="5659920" cy="1654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PlaceHolder 1"/>
          <p:cNvSpPr>
            <a:spLocks noGrp="1"/>
          </p:cNvSpPr>
          <p:nvPr>
            <p:ph type="title"/>
          </p:nvPr>
        </p:nvSpPr>
        <p:spPr>
          <a:xfrm>
            <a:off x="610560" y="-1800"/>
            <a:ext cx="10367640" cy="108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Анализ и решение проблем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17" name=""/>
          <p:cNvGraphicFramePr/>
          <p:nvPr/>
        </p:nvGraphicFramePr>
        <p:xfrm>
          <a:off x="610560" y="900000"/>
          <a:ext cx="10368720" cy="1738800"/>
        </p:xfrm>
        <a:graphic>
          <a:graphicData uri="http://schemas.openxmlformats.org/drawingml/2006/table">
            <a:tbl>
              <a:tblPr/>
              <a:tblGrid>
                <a:gridCol w="2592000"/>
                <a:gridCol w="2592000"/>
                <a:gridCol w="2592000"/>
                <a:gridCol w="2593080"/>
              </a:tblGrid>
              <a:tr h="34632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№ </a:t>
                      </a: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п/п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Проблема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Коренная причина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Решение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34632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34632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34632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...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34632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N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PlaceHolder 1"/>
          <p:cNvSpPr>
            <a:spLocks noGrp="1"/>
          </p:cNvSpPr>
          <p:nvPr>
            <p:ph type="title"/>
          </p:nvPr>
        </p:nvSpPr>
        <p:spPr>
          <a:xfrm>
            <a:off x="610560" y="-1800"/>
            <a:ext cx="10367640" cy="108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Сбор фактических данных процесса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19" name=""/>
          <p:cNvGraphicFramePr/>
          <p:nvPr/>
        </p:nvGraphicFramePr>
        <p:xfrm>
          <a:off x="358200" y="886320"/>
          <a:ext cx="9720720" cy="522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220" name=""/>
          <p:cNvSpPr/>
          <p:nvPr/>
        </p:nvSpPr>
        <p:spPr>
          <a:xfrm>
            <a:off x="1440000" y="3420000"/>
            <a:ext cx="7380000" cy="360"/>
          </a:xfrm>
          <a:prstGeom prst="line">
            <a:avLst/>
          </a:prstGeom>
          <a:ln w="57240">
            <a:solidFill>
              <a:srgbClr val="b6192a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118440" rIns="118440" tIns="-73440" bIns="-7344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grpSp>
        <p:nvGrpSpPr>
          <p:cNvPr id="221" name=""/>
          <p:cNvGrpSpPr/>
          <p:nvPr/>
        </p:nvGrpSpPr>
        <p:grpSpPr>
          <a:xfrm>
            <a:off x="9196200" y="3960000"/>
            <a:ext cx="1602720" cy="601200"/>
            <a:chOff x="9196200" y="3960000"/>
            <a:chExt cx="1602720" cy="601200"/>
          </a:xfrm>
        </p:grpSpPr>
        <p:sp>
          <p:nvSpPr>
            <p:cNvPr id="222" name=""/>
            <p:cNvSpPr/>
            <p:nvPr/>
          </p:nvSpPr>
          <p:spPr>
            <a:xfrm>
              <a:off x="9196200" y="4140000"/>
              <a:ext cx="343800" cy="360"/>
            </a:xfrm>
            <a:prstGeom prst="line">
              <a:avLst/>
            </a:prstGeom>
            <a:ln w="57240">
              <a:solidFill>
                <a:srgbClr val="b6192a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118440" rIns="118440" tIns="-73440" bIns="-73440" anchor="ctr">
              <a:noAutofit/>
            </a:bodyPr>
            <a:p>
              <a:endParaRPr b="0" lang="ru-RU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223" name=""/>
            <p:cNvSpPr/>
            <p:nvPr/>
          </p:nvSpPr>
          <p:spPr>
            <a:xfrm>
              <a:off x="9720000" y="3960000"/>
              <a:ext cx="1078920" cy="6012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r>
                <a:rPr b="0" lang="ru-RU" sz="12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Целевое состояние</a:t>
              </a:r>
              <a:endParaRPr b="0" lang="ru-RU" sz="12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4" name=""/>
          <p:cNvGraphicFramePr/>
          <p:nvPr/>
        </p:nvGraphicFramePr>
        <p:xfrm>
          <a:off x="8561520" y="817920"/>
          <a:ext cx="2880000" cy="5710680"/>
        </p:xfrm>
        <a:graphic>
          <a:graphicData uri="http://schemas.openxmlformats.org/drawingml/2006/table">
            <a:tbl>
              <a:tblPr/>
              <a:tblGrid>
                <a:gridCol w="993960"/>
                <a:gridCol w="972000"/>
                <a:gridCol w="914400"/>
              </a:tblGrid>
              <a:tr h="286560">
                <a:tc gridSpan="3"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200" spc="-1" strike="noStrike">
                          <a:solidFill>
                            <a:srgbClr val="004d72"/>
                          </a:solidFill>
                          <a:latin typeface="Arial"/>
                        </a:rPr>
                        <a:t>Время протекания процесса: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32400">
                      <a:solidFill>
                        <a:srgbClr val="0065af"/>
                      </a:solidFill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339120">
                <a:tc gridSpan="3"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3 часа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32400">
                      <a:solidFill>
                        <a:srgbClr val="0065af"/>
                      </a:solidFill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250920">
                <a:tc gridSpan="3"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200" spc="-1" strike="noStrike" u="sng">
                          <a:solidFill>
                            <a:srgbClr val="26648c"/>
                          </a:solidFill>
                          <a:uFillTx/>
                          <a:latin typeface="Arial"/>
                        </a:rPr>
                        <a:t>Предлагаемые решения: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32400">
                      <a:solidFill>
                        <a:srgbClr val="0065af"/>
                      </a:solidFill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2731320">
                <a:tc gridSpan="3"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1. Разработка шаблонов  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2. Разработка СЭОД муниципального уровня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3. Назначение ответственного за актуализацию данных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32400">
                      <a:solidFill>
                        <a:srgbClr val="0065af"/>
                      </a:solidFill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250920">
                <a:tc gridSpan="3"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200" spc="-1" strike="noStrike">
                          <a:solidFill>
                            <a:srgbClr val="26648c"/>
                          </a:solidFill>
                          <a:latin typeface="Arial"/>
                        </a:rPr>
                        <a:t>Легенда: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32400">
                      <a:solidFill>
                        <a:srgbClr val="0065af"/>
                      </a:solidFill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415800">
                <a:tc>
                  <a:txBody>
                    <a:bodyPr lIns="36000" rIns="36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32400">
                      <a:solidFill>
                        <a:srgbClr val="0065af"/>
                      </a:solidFill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</a:tr>
              <a:tr h="55656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Проблема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32400">
                      <a:solidFill>
                        <a:srgbClr val="0065af"/>
                      </a:solidFill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Решение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Возврат к предыдущему этапу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</a:tr>
              <a:tr h="339120">
                <a:tc>
                  <a:txBody>
                    <a:bodyPr lIns="36000" rIns="36000" anchor="t">
                      <a:noAutofit/>
                    </a:bodyPr>
                    <a:p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32400">
                      <a:solidFill>
                        <a:srgbClr val="0065af"/>
                      </a:solidFill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</a:tr>
              <a:tr h="36900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Длительность по регламенту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32400">
                      <a:solidFill>
                        <a:srgbClr val="0065af"/>
                      </a:solidFill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Длительность по регламенту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Переход к следующему этапу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25" name="PlaceHolder 1"/>
          <p:cNvSpPr>
            <a:spLocks noGrp="1"/>
          </p:cNvSpPr>
          <p:nvPr>
            <p:ph type="title"/>
          </p:nvPr>
        </p:nvSpPr>
        <p:spPr>
          <a:xfrm>
            <a:off x="610560" y="-1800"/>
            <a:ext cx="10367640" cy="90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2400" spc="-1" strike="noStrike">
                <a:solidFill>
                  <a:schemeClr val="dk1"/>
                </a:solidFill>
                <a:latin typeface="Times New Roman"/>
              </a:rPr>
              <a:t>КАРТА ЦЕЛЕВОГО СОСТОЯНИЯ ПРОЦЕССА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6" name=""/>
          <p:cNvSpPr/>
          <p:nvPr/>
        </p:nvSpPr>
        <p:spPr>
          <a:xfrm>
            <a:off x="9720000" y="4680000"/>
            <a:ext cx="538560" cy="358560"/>
          </a:xfrm>
          <a:prstGeom prst="ellipse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2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227" name=""/>
          <p:cNvGrpSpPr/>
          <p:nvPr/>
        </p:nvGrpSpPr>
        <p:grpSpPr>
          <a:xfrm>
            <a:off x="10620000" y="4680000"/>
            <a:ext cx="540000" cy="404640"/>
            <a:chOff x="10620000" y="4680000"/>
            <a:chExt cx="540000" cy="404640"/>
          </a:xfrm>
        </p:grpSpPr>
        <p:sp>
          <p:nvSpPr>
            <p:cNvPr id="228" name=""/>
            <p:cNvSpPr/>
            <p:nvPr/>
          </p:nvSpPr>
          <p:spPr>
            <a:xfrm>
              <a:off x="10620000" y="4680000"/>
              <a:ext cx="268200" cy="267840"/>
            </a:xfrm>
            <a:prstGeom prst="ellipse">
              <a:avLst/>
            </a:prstGeom>
            <a:solidFill>
              <a:srgbClr val="e12839"/>
            </a:solidFill>
            <a:ln w="0">
              <a:solidFill>
                <a:srgbClr val="b6192a"/>
              </a:solidFill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229" name=""/>
            <p:cNvSpPr/>
            <p:nvPr/>
          </p:nvSpPr>
          <p:spPr>
            <a:xfrm rot="10800000">
              <a:off x="10891800" y="4681800"/>
              <a:ext cx="268200" cy="402840"/>
            </a:xfrm>
            <a:custGeom>
              <a:avLst/>
              <a:gdLst>
                <a:gd name="textAreaLeft" fmla="*/ 0 w 268200"/>
                <a:gd name="textAreaRight" fmla="*/ 270000 w 268200"/>
                <a:gd name="textAreaTop" fmla="*/ 0 h 402840"/>
                <a:gd name="textAreaBottom" fmla="*/ 404640 h 402840"/>
              </a:gdLst>
              <a:ahLst/>
              <a:rect l="textAreaLeft" t="textAreaTop" r="textAreaRight" b="textAreaBottom"/>
              <a:pathLst>
                <a:path w="841" h="854">
                  <a:moveTo>
                    <a:pt x="517" y="247"/>
                  </a:moveTo>
                  <a:lnTo>
                    <a:pt x="517" y="415"/>
                  </a:lnTo>
                  <a:lnTo>
                    <a:pt x="264" y="415"/>
                  </a:lnTo>
                  <a:lnTo>
                    <a:pt x="264" y="0"/>
                  </a:lnTo>
                  <a:lnTo>
                    <a:pt x="0" y="0"/>
                  </a:lnTo>
                  <a:lnTo>
                    <a:pt x="0" y="680"/>
                  </a:lnTo>
                  <a:lnTo>
                    <a:pt x="517" y="680"/>
                  </a:lnTo>
                  <a:lnTo>
                    <a:pt x="517" y="854"/>
                  </a:lnTo>
                  <a:lnTo>
                    <a:pt x="841" y="547"/>
                  </a:lnTo>
                  <a:lnTo>
                    <a:pt x="517" y="247"/>
                  </a:lnTo>
                  <a:close/>
                </a:path>
              </a:pathLst>
            </a:custGeom>
            <a:solidFill>
              <a:srgbClr val="e12839"/>
            </a:solidFill>
            <a:ln w="0">
              <a:solidFill>
                <a:srgbClr val="b6192a"/>
              </a:solidFill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</p:grpSp>
      <p:sp>
        <p:nvSpPr>
          <p:cNvPr id="230" name=""/>
          <p:cNvSpPr/>
          <p:nvPr/>
        </p:nvSpPr>
        <p:spPr>
          <a:xfrm>
            <a:off x="8640360" y="5580000"/>
            <a:ext cx="718200" cy="358200"/>
          </a:xfrm>
          <a:prstGeom prst="flowChartPreparation">
            <a:avLst/>
          </a:prstGeom>
          <a:noFill/>
          <a:ln w="1908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9360" rIns="99360" tIns="54360" bIns="5436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900" spc="-1" strike="noStrike">
                <a:solidFill>
                  <a:srgbClr val="000000"/>
                </a:solidFill>
                <a:latin typeface="Arial"/>
                <a:ea typeface="DejaVu Sans"/>
              </a:rPr>
              <a:t>3 ч</a:t>
            </a:r>
            <a:endParaRPr b="0" lang="ru-RU" sz="9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1" name=""/>
          <p:cNvSpPr/>
          <p:nvPr/>
        </p:nvSpPr>
        <p:spPr>
          <a:xfrm>
            <a:off x="9720000" y="5580000"/>
            <a:ext cx="718560" cy="358200"/>
          </a:xfrm>
          <a:prstGeom prst="flowChartPreparation">
            <a:avLst/>
          </a:prstGeom>
          <a:noFill/>
          <a:ln w="19080">
            <a:solidFill>
              <a:srgbClr val="b6192a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9360" rIns="99360" tIns="54360" bIns="5436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900" spc="-1" strike="noStrike">
                <a:solidFill>
                  <a:srgbClr val="000000"/>
                </a:solidFill>
                <a:latin typeface="Arial"/>
                <a:ea typeface="DejaVu Sans"/>
              </a:rPr>
              <a:t>НЕТ</a:t>
            </a:r>
            <a:endParaRPr b="0" lang="ru-RU" sz="9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2" name=""/>
          <p:cNvSpPr/>
          <p:nvPr/>
        </p:nvSpPr>
        <p:spPr>
          <a:xfrm>
            <a:off x="8640000" y="4680360"/>
            <a:ext cx="538560" cy="358200"/>
          </a:xfrm>
          <a:custGeom>
            <a:avLst/>
            <a:gdLst>
              <a:gd name="textAreaLeft" fmla="*/ 123120 w 538560"/>
              <a:gd name="textAreaRight" fmla="*/ 416880 w 538560"/>
              <a:gd name="textAreaTop" fmla="*/ 82080 h 358200"/>
              <a:gd name="textAreaBottom" fmla="*/ 277920 h 358200"/>
            </a:gdLst>
            <a:ahLst/>
            <a:rect l="textAreaLeft" t="textAreaTop" r="textAreaRight" b="textAreaBottom"/>
            <a:pathLst>
              <a:path w="21600" h="21600">
                <a:moveTo>
                  <a:pt x="0" y="10800"/>
                </a:moveTo>
                <a:lnTo>
                  <a:pt x="3104" y="13909"/>
                </a:lnTo>
                <a:lnTo>
                  <a:pt x="3163" y="18437"/>
                </a:lnTo>
                <a:lnTo>
                  <a:pt x="7557" y="18440"/>
                </a:lnTo>
                <a:lnTo>
                  <a:pt x="10800" y="21600"/>
                </a:lnTo>
                <a:lnTo>
                  <a:pt x="13909" y="18496"/>
                </a:lnTo>
                <a:lnTo>
                  <a:pt x="18437" y="18437"/>
                </a:lnTo>
                <a:lnTo>
                  <a:pt x="18440" y="14043"/>
                </a:lnTo>
                <a:lnTo>
                  <a:pt x="21600" y="10800"/>
                </a:lnTo>
                <a:lnTo>
                  <a:pt x="18496" y="7691"/>
                </a:lnTo>
                <a:lnTo>
                  <a:pt x="18437" y="3163"/>
                </a:lnTo>
                <a:lnTo>
                  <a:pt x="14043" y="3160"/>
                </a:lnTo>
                <a:lnTo>
                  <a:pt x="10800" y="0"/>
                </a:lnTo>
                <a:lnTo>
                  <a:pt x="7691" y="3104"/>
                </a:lnTo>
                <a:lnTo>
                  <a:pt x="3163" y="3163"/>
                </a:lnTo>
                <a:lnTo>
                  <a:pt x="3160" y="7557"/>
                </a:lnTo>
                <a:lnTo>
                  <a:pt x="0" y="10800"/>
                </a:lnTo>
                <a:close/>
              </a:path>
            </a:pathLst>
          </a:custGeom>
          <a:solidFill>
            <a:srgbClr val="e12839"/>
          </a:solidFill>
          <a:ln w="0">
            <a:solidFill>
              <a:srgbClr val="b6192a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2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3" name=""/>
          <p:cNvSpPr/>
          <p:nvPr/>
        </p:nvSpPr>
        <p:spPr>
          <a:xfrm>
            <a:off x="10800000" y="5580000"/>
            <a:ext cx="358560" cy="35856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graphicFrame>
        <p:nvGraphicFramePr>
          <p:cNvPr id="234" name=""/>
          <p:cNvGraphicFramePr/>
          <p:nvPr/>
        </p:nvGraphicFramePr>
        <p:xfrm>
          <a:off x="1864080" y="1463400"/>
          <a:ext cx="1028880" cy="1499400"/>
        </p:xfrm>
        <a:graphic>
          <a:graphicData uri="http://schemas.openxmlformats.org/drawingml/2006/table">
            <a:tbl>
              <a:tblPr/>
              <a:tblGrid>
                <a:gridCol w="354240"/>
                <a:gridCol w="675000"/>
              </a:tblGrid>
              <a:tr h="27864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1 ч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</a:tr>
              <a:tr h="369000">
                <a:tc gridSpan="2"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Оператор этапа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solidFill>
                      <a:srgbClr val="a3cde6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369000">
                <a:tc gridSpan="2"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Действие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482760">
                <a:tc gridSpan="2">
                  <a:txBody>
                    <a:bodyPr lIns="36000" rIns="36000" anchor="t">
                      <a:noAutofit/>
                    </a:bodyPr>
                    <a:p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</a:tbl>
          </a:graphicData>
        </a:graphic>
      </p:graphicFrame>
      <p:sp>
        <p:nvSpPr>
          <p:cNvPr id="235" name=""/>
          <p:cNvSpPr/>
          <p:nvPr/>
        </p:nvSpPr>
        <p:spPr>
          <a:xfrm>
            <a:off x="1440000" y="1980000"/>
            <a:ext cx="358560" cy="35856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graphicFrame>
        <p:nvGraphicFramePr>
          <p:cNvPr id="236" name=""/>
          <p:cNvGraphicFramePr/>
          <p:nvPr/>
        </p:nvGraphicFramePr>
        <p:xfrm>
          <a:off x="3581640" y="1494000"/>
          <a:ext cx="1028880" cy="1499400"/>
        </p:xfrm>
        <a:graphic>
          <a:graphicData uri="http://schemas.openxmlformats.org/drawingml/2006/table">
            <a:tbl>
              <a:tblPr/>
              <a:tblGrid>
                <a:gridCol w="354960"/>
                <a:gridCol w="674280"/>
              </a:tblGrid>
              <a:tr h="27864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0,5 ч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</a:tr>
              <a:tr h="369000">
                <a:tc gridSpan="2"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Оператор этапа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solidFill>
                      <a:srgbClr val="a3cde6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369000">
                <a:tc gridSpan="2"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Действие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482760">
                <a:tc gridSpan="2">
                  <a:txBody>
                    <a:bodyPr lIns="36000" rIns="36000" anchor="t">
                      <a:noAutofit/>
                    </a:bodyPr>
                    <a:p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7" name=""/>
          <p:cNvGraphicFramePr/>
          <p:nvPr/>
        </p:nvGraphicFramePr>
        <p:xfrm>
          <a:off x="5207400" y="1491840"/>
          <a:ext cx="1028880" cy="1499400"/>
        </p:xfrm>
        <a:graphic>
          <a:graphicData uri="http://schemas.openxmlformats.org/drawingml/2006/table">
            <a:tbl>
              <a:tblPr/>
              <a:tblGrid>
                <a:gridCol w="354960"/>
                <a:gridCol w="674280"/>
              </a:tblGrid>
              <a:tr h="27864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1 ч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</a:tr>
              <a:tr h="369000">
                <a:tc gridSpan="2"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Оператор этапа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solidFill>
                      <a:srgbClr val="a3cde6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369000">
                <a:tc gridSpan="2"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Действие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482760">
                <a:tc gridSpan="2">
                  <a:txBody>
                    <a:bodyPr lIns="36000" rIns="36000" anchor="t">
                      <a:noAutofit/>
                    </a:bodyPr>
                    <a:p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8" name=""/>
          <p:cNvGraphicFramePr/>
          <p:nvPr/>
        </p:nvGraphicFramePr>
        <p:xfrm>
          <a:off x="6726240" y="1507680"/>
          <a:ext cx="1028880" cy="1499400"/>
        </p:xfrm>
        <a:graphic>
          <a:graphicData uri="http://schemas.openxmlformats.org/drawingml/2006/table">
            <a:tbl>
              <a:tblPr/>
              <a:tblGrid>
                <a:gridCol w="354960"/>
                <a:gridCol w="674280"/>
              </a:tblGrid>
              <a:tr h="27864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0,5 ч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</a:tr>
              <a:tr h="369000">
                <a:tc gridSpan="2"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Оператор этапа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solidFill>
                      <a:srgbClr val="a3cde6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369000">
                <a:tc gridSpan="2"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Действие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482760">
                <a:tc gridSpan="2">
                  <a:txBody>
                    <a:bodyPr lIns="36000" rIns="36000" anchor="t">
                      <a:noAutofit/>
                    </a:bodyPr>
                    <a:p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9" name=""/>
          <p:cNvGraphicFramePr/>
          <p:nvPr/>
        </p:nvGraphicFramePr>
        <p:xfrm>
          <a:off x="242640" y="1473120"/>
          <a:ext cx="1028880" cy="1499400"/>
        </p:xfrm>
        <a:graphic>
          <a:graphicData uri="http://schemas.openxmlformats.org/drawingml/2006/table">
            <a:tbl>
              <a:tblPr/>
              <a:tblGrid>
                <a:gridCol w="1029240"/>
              </a:tblGrid>
              <a:tr h="27864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ВХОД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12240">
                      <a:noFill/>
                      <a:prstDash val="solid"/>
                    </a:lnB>
                    <a:solidFill>
                      <a:srgbClr val="de9991"/>
                    </a:solidFill>
                  </a:tcPr>
                </a:tc>
              </a:tr>
              <a:tr h="369000">
                <a:tc>
                  <a:txBody>
                    <a:bodyPr lIns="36000" rIns="36000" anchor="t">
                      <a:noAutofit/>
                    </a:bodyPr>
                    <a:p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solidFill>
                      <a:srgbClr val="a3cde6"/>
                    </a:solidFill>
                  </a:tcPr>
                </a:tc>
              </a:tr>
              <a:tr h="85176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Начало процесса: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40" name=""/>
          <p:cNvSpPr/>
          <p:nvPr/>
        </p:nvSpPr>
        <p:spPr>
          <a:xfrm>
            <a:off x="3060000" y="1980000"/>
            <a:ext cx="358560" cy="35856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41" name=""/>
          <p:cNvSpPr/>
          <p:nvPr/>
        </p:nvSpPr>
        <p:spPr>
          <a:xfrm>
            <a:off x="4680000" y="1980000"/>
            <a:ext cx="358560" cy="35856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42" name=""/>
          <p:cNvSpPr/>
          <p:nvPr/>
        </p:nvSpPr>
        <p:spPr>
          <a:xfrm>
            <a:off x="6300000" y="1980000"/>
            <a:ext cx="358560" cy="35856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43" name=""/>
          <p:cNvSpPr/>
          <p:nvPr/>
        </p:nvSpPr>
        <p:spPr>
          <a:xfrm>
            <a:off x="7920000" y="1980000"/>
            <a:ext cx="358560" cy="35856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graphicFrame>
        <p:nvGraphicFramePr>
          <p:cNvPr id="244" name=""/>
          <p:cNvGraphicFramePr/>
          <p:nvPr/>
        </p:nvGraphicFramePr>
        <p:xfrm>
          <a:off x="227880" y="3440880"/>
          <a:ext cx="1028880" cy="1499400"/>
        </p:xfrm>
        <a:graphic>
          <a:graphicData uri="http://schemas.openxmlformats.org/drawingml/2006/table">
            <a:tbl>
              <a:tblPr/>
              <a:tblGrid>
                <a:gridCol w="1029240"/>
              </a:tblGrid>
              <a:tr h="27864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ВЫХОД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solidFill>
                      <a:srgbClr val="de9991"/>
                    </a:solidFill>
                  </a:tcPr>
                </a:tc>
              </a:tr>
              <a:tr h="369000">
                <a:tc>
                  <a:txBody>
                    <a:bodyPr lIns="36000" rIns="36000" anchor="t">
                      <a:noAutofit/>
                    </a:bodyPr>
                    <a:p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85176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Окончание процесса: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45" name=""/>
          <p:cNvSpPr/>
          <p:nvPr/>
        </p:nvSpPr>
        <p:spPr>
          <a:xfrm>
            <a:off x="2340000" y="2700000"/>
            <a:ext cx="718560" cy="358200"/>
          </a:xfrm>
          <a:prstGeom prst="flowChartPreparation">
            <a:avLst/>
          </a:prstGeom>
          <a:noFill/>
          <a:ln w="19080">
            <a:solidFill>
              <a:srgbClr val="b6192a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9360" rIns="99360" tIns="54360" bIns="5436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900" spc="-1" strike="noStrike">
                <a:solidFill>
                  <a:srgbClr val="000000"/>
                </a:solidFill>
                <a:latin typeface="Arial"/>
                <a:ea typeface="DejaVu Sans"/>
              </a:rPr>
              <a:t>НЕТ</a:t>
            </a:r>
            <a:endParaRPr b="0" lang="ru-RU" sz="9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6" name=""/>
          <p:cNvSpPr/>
          <p:nvPr/>
        </p:nvSpPr>
        <p:spPr>
          <a:xfrm>
            <a:off x="3960000" y="2700360"/>
            <a:ext cx="718560" cy="358200"/>
          </a:xfrm>
          <a:prstGeom prst="flowChartPreparation">
            <a:avLst/>
          </a:prstGeom>
          <a:noFill/>
          <a:ln w="19080">
            <a:solidFill>
              <a:srgbClr val="b6192a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9360" rIns="99360" tIns="54360" bIns="5436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900" spc="-1" strike="noStrike">
                <a:solidFill>
                  <a:srgbClr val="000000"/>
                </a:solidFill>
                <a:latin typeface="Arial"/>
                <a:ea typeface="DejaVu Sans"/>
              </a:rPr>
              <a:t>НЕТ</a:t>
            </a:r>
            <a:endParaRPr b="0" lang="ru-RU" sz="9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7" name=""/>
          <p:cNvSpPr/>
          <p:nvPr/>
        </p:nvSpPr>
        <p:spPr>
          <a:xfrm>
            <a:off x="5580000" y="2700360"/>
            <a:ext cx="718560" cy="358200"/>
          </a:xfrm>
          <a:prstGeom prst="flowChartPreparation">
            <a:avLst/>
          </a:prstGeom>
          <a:noFill/>
          <a:ln w="19080">
            <a:solidFill>
              <a:srgbClr val="b6192a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9360" rIns="99360" tIns="54360" bIns="5436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900" spc="-1" strike="noStrike">
                <a:solidFill>
                  <a:srgbClr val="000000"/>
                </a:solidFill>
                <a:latin typeface="Arial"/>
                <a:ea typeface="DejaVu Sans"/>
              </a:rPr>
              <a:t>НЕТ</a:t>
            </a:r>
            <a:endParaRPr b="0" lang="ru-RU" sz="9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8" name=""/>
          <p:cNvSpPr/>
          <p:nvPr/>
        </p:nvSpPr>
        <p:spPr>
          <a:xfrm>
            <a:off x="7200000" y="2700360"/>
            <a:ext cx="718560" cy="358200"/>
          </a:xfrm>
          <a:prstGeom prst="flowChartPreparation">
            <a:avLst/>
          </a:prstGeom>
          <a:noFill/>
          <a:ln w="19080">
            <a:solidFill>
              <a:srgbClr val="b6192a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9360" rIns="99360" tIns="54360" bIns="5436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900" spc="-1" strike="noStrike">
                <a:solidFill>
                  <a:srgbClr val="000000"/>
                </a:solidFill>
                <a:latin typeface="Arial"/>
                <a:ea typeface="DejaVu Sans"/>
              </a:rPr>
              <a:t>НЕТ</a:t>
            </a:r>
            <a:endParaRPr b="0" lang="ru-RU" sz="9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9" name=""/>
          <p:cNvSpPr/>
          <p:nvPr/>
        </p:nvSpPr>
        <p:spPr>
          <a:xfrm>
            <a:off x="6660000" y="2700000"/>
            <a:ext cx="538560" cy="358560"/>
          </a:xfrm>
          <a:prstGeom prst="ellipse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3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0" name=""/>
          <p:cNvSpPr/>
          <p:nvPr/>
        </p:nvSpPr>
        <p:spPr>
          <a:xfrm>
            <a:off x="3420000" y="2700360"/>
            <a:ext cx="538560" cy="358560"/>
          </a:xfrm>
          <a:prstGeom prst="ellipse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2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1" name=""/>
          <p:cNvSpPr/>
          <p:nvPr/>
        </p:nvSpPr>
        <p:spPr>
          <a:xfrm>
            <a:off x="1800000" y="2700000"/>
            <a:ext cx="538560" cy="358560"/>
          </a:xfrm>
          <a:prstGeom prst="ellipse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1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2" name=""/>
          <p:cNvGraphicFramePr/>
          <p:nvPr/>
        </p:nvGraphicFramePr>
        <p:xfrm>
          <a:off x="334080" y="4860000"/>
          <a:ext cx="3985560" cy="1566360"/>
        </p:xfrm>
        <a:graphic>
          <a:graphicData uri="http://schemas.openxmlformats.org/drawingml/2006/table">
            <a:tbl>
              <a:tblPr/>
              <a:tblGrid>
                <a:gridCol w="1104840"/>
                <a:gridCol w="2881080"/>
              </a:tblGrid>
              <a:tr h="255240">
                <a:tc gridSpan="2"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Легенда: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42444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Цветовой индикатор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Значение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255240">
                <a:tc>
                  <a:txBody>
                    <a:bodyPr lIns="36000" rIns="36000" anchor="t">
                      <a:noAutofit/>
                    </a:bodyPr>
                    <a:p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solidFill>
                      <a:srgbClr val="e12839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не выполнено/выполнено с нарушением контрольных сроков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12240">
                      <a:noFill/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255240">
                <a:tc>
                  <a:txBody>
                    <a:bodyPr lIns="36000" rIns="36000" anchor="t">
                      <a:noAutofit/>
                    </a:bodyPr>
                    <a:p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solidFill>
                      <a:srgbClr val="fae18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реализация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12240">
                      <a:noFill/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255960">
                <a:tc>
                  <a:txBody>
                    <a:bodyPr lIns="36000" rIns="36000" anchor="t">
                      <a:noAutofit/>
                    </a:bodyPr>
                    <a:p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solidFill>
                      <a:srgbClr val="5aa137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выполнено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12240">
                      <a:noFill/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53" name="PlaceHolder 1"/>
          <p:cNvSpPr>
            <a:spLocks noGrp="1"/>
          </p:cNvSpPr>
          <p:nvPr>
            <p:ph type="title"/>
          </p:nvPr>
        </p:nvSpPr>
        <p:spPr>
          <a:xfrm>
            <a:off x="610560" y="-1800"/>
            <a:ext cx="10367640" cy="108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ПЛАН МЕРОПРИЯТИЙ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54" name=""/>
          <p:cNvGraphicFramePr/>
          <p:nvPr/>
        </p:nvGraphicFramePr>
        <p:xfrm>
          <a:off x="360000" y="995400"/>
          <a:ext cx="10922040" cy="1830600"/>
        </p:xfrm>
        <a:graphic>
          <a:graphicData uri="http://schemas.openxmlformats.org/drawingml/2006/table">
            <a:tbl>
              <a:tblPr/>
              <a:tblGrid>
                <a:gridCol w="526320"/>
                <a:gridCol w="1791720"/>
                <a:gridCol w="1659600"/>
                <a:gridCol w="1518120"/>
                <a:gridCol w="1458720"/>
                <a:gridCol w="1845720"/>
                <a:gridCol w="1123560"/>
                <a:gridCol w="998640"/>
              </a:tblGrid>
              <a:tr h="364680">
                <a:tc>
                  <a:txBody>
                    <a:bodyPr lIns="36000" rIns="360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№ </a:t>
                      </a: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п/п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Мероприятие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Ответственный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Плановая дата начала мероприятия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Плановая дата окончания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Фактическая дата начала мероприятия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Фактическая дата окончания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Статус мероприятия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36468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endParaRPr b="0" lang="ru-RU" sz="10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endParaRPr b="0" lang="ru-RU" sz="10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endParaRPr b="0" lang="ru-RU" sz="10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endParaRPr b="0" lang="ru-RU" sz="10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endParaRPr b="0" lang="ru-RU" sz="10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endParaRPr b="0" lang="ru-RU" sz="10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endParaRPr b="0" lang="ru-RU" sz="10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36468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endParaRPr b="0" lang="ru-RU" sz="10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endParaRPr b="0" lang="ru-RU" sz="10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endParaRPr b="0" lang="ru-RU" sz="10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endParaRPr b="0" lang="ru-RU" sz="10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endParaRPr b="0" lang="ru-RU" sz="10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endParaRPr b="0" lang="ru-RU" sz="10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endParaRPr b="0" lang="ru-RU" sz="10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36468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...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endParaRPr b="0" lang="ru-RU" sz="10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endParaRPr b="0" lang="ru-RU" sz="10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endParaRPr b="0" lang="ru-RU" sz="10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endParaRPr b="0" lang="ru-RU" sz="10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endParaRPr b="0" lang="ru-RU" sz="10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endParaRPr b="0" lang="ru-RU" sz="10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endParaRPr b="0" lang="ru-RU" sz="10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36468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endParaRPr b="0" lang="ru-RU" sz="10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endParaRPr b="0" lang="ru-RU" sz="10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endParaRPr b="0" lang="ru-RU" sz="10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endParaRPr b="0" lang="ru-RU" sz="10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endParaRPr b="0" lang="ru-RU" sz="10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endParaRPr b="0" lang="ru-RU" sz="10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endParaRPr b="0" lang="ru-RU" sz="10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PlaceHolder 1"/>
          <p:cNvSpPr>
            <a:spLocks noGrp="1"/>
          </p:cNvSpPr>
          <p:nvPr>
            <p:ph type="title"/>
          </p:nvPr>
        </p:nvSpPr>
        <p:spPr>
          <a:xfrm>
            <a:off x="610560" y="-1800"/>
            <a:ext cx="10367640" cy="108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ЭФФЕКТ ОТ МЕРОПРИЯТИЙ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56" name=""/>
          <p:cNvGraphicFramePr/>
          <p:nvPr/>
        </p:nvGraphicFramePr>
        <p:xfrm>
          <a:off x="360000" y="1260000"/>
          <a:ext cx="10799640" cy="5033160"/>
        </p:xfrm>
        <a:graphic>
          <a:graphicData uri="http://schemas.openxmlformats.org/drawingml/2006/table">
            <a:tbl>
              <a:tblPr/>
              <a:tblGrid>
                <a:gridCol w="5399280"/>
                <a:gridCol w="5400720"/>
              </a:tblGrid>
              <a:tr h="328320">
                <a:tc gridSpan="2"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мероприятия: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328320">
                <a:tc gridSpan="2">
                  <a:txBody>
                    <a:bodyPr lIns="36000" rIns="36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328320">
                <a:tc gridSpan="2"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Эффект мероприятия: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328320">
                <a:tc gridSpan="2">
                  <a:txBody>
                    <a:bodyPr lIns="36000" rIns="36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32832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c9211e"/>
                          </a:solidFill>
                          <a:latin typeface="Arial"/>
                        </a:rPr>
                        <a:t>БЫЛО: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8d52"/>
                          </a:solidFill>
                          <a:latin typeface="Arial"/>
                        </a:rPr>
                        <a:t>СТАЛО: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329436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ФОТО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ФОТО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Обычный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Обычный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Обычный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Обычный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</TotalTime>
  <Application>LibreOffice/7.6.2.1$Linux_X86_64 LibreOffice_project/56f7684011345957bbf33a7ee678afaf4d2ba333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vasileva_nv</dc:creator>
  <dc:description/>
  <dc:language>ru-RU</dc:language>
  <cp:lastModifiedBy/>
  <dcterms:modified xsi:type="dcterms:W3CDTF">2024-05-17T15:53:51Z</dcterms:modified>
  <cp:revision>11</cp:revision>
  <dc:subject/>
  <dc:title>Презентация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r8>2</vt:r8>
  </property>
  <property fmtid="{D5CDD505-2E9C-101B-9397-08002B2CF9AE}" pid="3" name="PresentationFormat">
    <vt:lpwstr>Экран (4:3)</vt:lpwstr>
  </property>
  <property fmtid="{D5CDD505-2E9C-101B-9397-08002B2CF9AE}" pid="4" name="Slides">
    <vt:r8>2</vt:r8>
  </property>
</Properties>
</file>