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692900" cy="98679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C8959E4C-22B7-4426-864D-29114026B3EE}">
          <p14:sldIdLst/>
        </p14:section>
        <p14:section name="Раздел без заголовка" id="{94A96532-AC07-42EF-842C-A9B8B36B3863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DFDFD"/>
    <a:srgbClr val="BF2E1F"/>
    <a:srgbClr val="3B689F"/>
    <a:srgbClr val="EDEEEF"/>
    <a:srgbClr val="E46C0A"/>
    <a:srgbClr val="F15A22"/>
    <a:srgbClr val="8A8C8E"/>
    <a:srgbClr val="666666"/>
    <a:srgbClr val="4F81BD"/>
    <a:srgbClr val="6B95C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72" autoAdjust="0"/>
    <p:restoredTop sz="94660" autoAdjust="0"/>
  </p:normalViewPr>
  <p:slideViewPr>
    <p:cSldViewPr snapToGrid="0">
      <p:cViewPr varScale="1">
        <p:scale>
          <a:sx n="103" d="100"/>
          <a:sy n="103" d="100"/>
        </p:scale>
        <p:origin x="-1413" y="-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00468" cy="4943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90852" y="1"/>
            <a:ext cx="2900468" cy="4943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74B3C-BF67-4CFD-9F0E-C577E9BD8483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25538" y="1233488"/>
            <a:ext cx="444182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8974" y="4749563"/>
            <a:ext cx="5354953" cy="38848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3552"/>
            <a:ext cx="2900468" cy="4943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90852" y="9373552"/>
            <a:ext cx="2900468" cy="4943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C76A87-A690-40B1-B161-BCAFD50FC9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8790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472"/>
            <a:ext cx="9142642" cy="685752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3363691"/>
            <a:ext cx="7772400" cy="1470025"/>
          </a:xfrm>
        </p:spPr>
        <p:txBody>
          <a:bodyPr>
            <a:normAutofit/>
          </a:bodyPr>
          <a:lstStyle>
            <a:lvl1pPr>
              <a:defRPr sz="517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/>
              <a:t>НАЗВАНИЕ ПРЕЗЕНТАЦИИ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65834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902" b="0">
                <a:solidFill>
                  <a:schemeClr val="bg1"/>
                </a:solidFill>
                <a:latin typeface="+mj-lt"/>
              </a:defRPr>
            </a:lvl1pPr>
            <a:lvl2pPr marL="473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6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19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92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65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38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11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84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22.12.2012</a:t>
            </a:r>
          </a:p>
        </p:txBody>
      </p:sp>
    </p:spTree>
    <p:extLst>
      <p:ext uri="{BB962C8B-B14F-4D97-AF65-F5344CB8AC3E}">
        <p14:creationId xmlns:p14="http://schemas.microsoft.com/office/powerpoint/2010/main" xmlns="" val="352534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86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356"/>
            </a:lvl1pPr>
            <a:lvl2pPr marL="473026" indent="0">
              <a:buNone/>
              <a:defRPr sz="2902"/>
            </a:lvl2pPr>
            <a:lvl3pPr marL="946052" indent="0">
              <a:buNone/>
              <a:defRPr sz="2449"/>
            </a:lvl3pPr>
            <a:lvl4pPr marL="1419078" indent="0">
              <a:buNone/>
              <a:defRPr sz="2086"/>
            </a:lvl4pPr>
            <a:lvl5pPr marL="1892104" indent="0">
              <a:buNone/>
              <a:defRPr sz="2086"/>
            </a:lvl5pPr>
            <a:lvl6pPr marL="2365129" indent="0">
              <a:buNone/>
              <a:defRPr sz="2086"/>
            </a:lvl6pPr>
            <a:lvl7pPr marL="2838155" indent="0">
              <a:buNone/>
              <a:defRPr sz="2086"/>
            </a:lvl7pPr>
            <a:lvl8pPr marL="3311181" indent="0">
              <a:buNone/>
              <a:defRPr sz="2086"/>
            </a:lvl8pPr>
            <a:lvl9pPr marL="3784207" indent="0">
              <a:buNone/>
              <a:defRPr sz="2086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51"/>
            </a:lvl1pPr>
            <a:lvl2pPr marL="473026" indent="0">
              <a:buNone/>
              <a:defRPr sz="1270"/>
            </a:lvl2pPr>
            <a:lvl3pPr marL="946052" indent="0">
              <a:buNone/>
              <a:defRPr sz="998"/>
            </a:lvl3pPr>
            <a:lvl4pPr marL="1419078" indent="0">
              <a:buNone/>
              <a:defRPr sz="907"/>
            </a:lvl4pPr>
            <a:lvl5pPr marL="1892104" indent="0">
              <a:buNone/>
              <a:defRPr sz="907"/>
            </a:lvl5pPr>
            <a:lvl6pPr marL="2365129" indent="0">
              <a:buNone/>
              <a:defRPr sz="907"/>
            </a:lvl6pPr>
            <a:lvl7pPr marL="2838155" indent="0">
              <a:buNone/>
              <a:defRPr sz="907"/>
            </a:lvl7pPr>
            <a:lvl8pPr marL="3311181" indent="0">
              <a:buNone/>
              <a:defRPr sz="907"/>
            </a:lvl8pPr>
            <a:lvl9pPr marL="3784207" indent="0">
              <a:buNone/>
              <a:defRPr sz="90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6862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1489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3" y="303213"/>
            <a:ext cx="2405063" cy="64516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232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913"/>
            <a:ext cx="9142643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6" y="1606876"/>
            <a:ext cx="7320689" cy="4829253"/>
          </a:xfrm>
        </p:spPr>
        <p:txBody>
          <a:bodyPr/>
          <a:lstStyle>
            <a:lvl1pPr marL="329729" indent="0">
              <a:buFontTx/>
              <a:buNone/>
              <a:defRPr b="1">
                <a:latin typeface="+mj-lt"/>
              </a:defRPr>
            </a:lvl1pPr>
            <a:lvl2pPr marL="326849" indent="2880">
              <a:defRPr>
                <a:latin typeface="+mj-lt"/>
              </a:defRPr>
            </a:lvl2pPr>
            <a:lvl3pPr marL="570186" indent="-236137">
              <a:tabLst/>
              <a:defRPr>
                <a:latin typeface="+mj-lt"/>
              </a:defRPr>
            </a:lvl3pPr>
            <a:lvl4pPr marL="0" indent="326849">
              <a:lnSpc>
                <a:spcPts val="1633"/>
              </a:lnSpc>
              <a:spcBef>
                <a:spcPts val="363"/>
              </a:spcBef>
              <a:defRPr>
                <a:latin typeface="+mj-lt"/>
              </a:defRPr>
            </a:lvl4pPr>
            <a:lvl5pPr>
              <a:lnSpc>
                <a:spcPts val="1633"/>
              </a:lnSpc>
              <a:spcBef>
                <a:spcPts val="363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926640" y="5127081"/>
            <a:ext cx="923618" cy="37685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ru-RU" sz="1633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7" y="501071"/>
            <a:ext cx="7337192" cy="1105803"/>
          </a:xfrm>
        </p:spPr>
        <p:txBody>
          <a:bodyPr/>
          <a:lstStyle>
            <a:lvl1pPr marL="0" marR="0" indent="0" defTabSz="94605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898"/>
            </a:lvl1pPr>
          </a:lstStyle>
          <a:p>
            <a:pPr marL="0" marR="0" lvl="0" indent="0" defTabSz="94605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354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0154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" y="472"/>
            <a:ext cx="9142643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6" y="1606876"/>
            <a:ext cx="7320689" cy="4829253"/>
          </a:xfrm>
        </p:spPr>
        <p:txBody>
          <a:bodyPr/>
          <a:lstStyle>
            <a:lvl1pPr marL="329729" indent="0">
              <a:buFontTx/>
              <a:buNone/>
              <a:defRPr b="1">
                <a:latin typeface="+mj-lt"/>
              </a:defRPr>
            </a:lvl1pPr>
            <a:lvl2pPr marL="329729" indent="0">
              <a:defRPr>
                <a:latin typeface="+mj-lt"/>
              </a:defRPr>
            </a:lvl2pPr>
            <a:lvl3pPr marL="570186" indent="-236137">
              <a:defRPr>
                <a:latin typeface="+mj-lt"/>
              </a:defRPr>
            </a:lvl3pPr>
            <a:lvl4pPr marL="0" indent="326849">
              <a:defRPr>
                <a:latin typeface="+mj-lt"/>
              </a:defRPr>
            </a:lvl4pPr>
            <a:lvl5pPr marL="1301636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6" y="501071"/>
            <a:ext cx="7337900" cy="1105803"/>
          </a:xfrm>
        </p:spPr>
        <p:txBody>
          <a:bodyPr/>
          <a:lstStyle>
            <a:lvl1pPr marL="0" marR="0" indent="0" defTabSz="94605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898"/>
            </a:lvl1pPr>
          </a:lstStyle>
          <a:p>
            <a:pPr marL="0" marR="0" lvl="0" indent="0" defTabSz="94605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354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3062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" y="1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6" y="1012506"/>
            <a:ext cx="7320689" cy="2024630"/>
          </a:xfrm>
        </p:spPr>
        <p:txBody>
          <a:bodyPr anchor="t"/>
          <a:lstStyle>
            <a:lvl1pPr algn="l">
              <a:defRPr sz="4172" b="1" cap="all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6" y="3429720"/>
            <a:ext cx="7320689" cy="3006404"/>
          </a:xfrm>
        </p:spPr>
        <p:txBody>
          <a:bodyPr anchor="t"/>
          <a:lstStyle>
            <a:lvl1pPr marL="0" indent="0">
              <a:buNone/>
              <a:defRPr sz="2086">
                <a:solidFill>
                  <a:schemeClr val="tx1">
                    <a:tint val="75000"/>
                  </a:schemeClr>
                </a:solidFill>
              </a:defRPr>
            </a:lvl1pPr>
            <a:lvl2pPr marL="473026" indent="0">
              <a:buNone/>
              <a:defRPr sz="1905">
                <a:solidFill>
                  <a:schemeClr val="tx1">
                    <a:tint val="75000"/>
                  </a:schemeClr>
                </a:solidFill>
              </a:defRPr>
            </a:lvl2pPr>
            <a:lvl3pPr marL="946052" indent="0">
              <a:buNone/>
              <a:defRPr sz="1633">
                <a:solidFill>
                  <a:schemeClr val="tx1">
                    <a:tint val="75000"/>
                  </a:schemeClr>
                </a:solidFill>
              </a:defRPr>
            </a:lvl3pPr>
            <a:lvl4pPr marL="1419078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4pPr>
            <a:lvl5pPr marL="1892104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5pPr>
            <a:lvl6pPr marL="2365129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6pPr>
            <a:lvl7pPr marL="2838155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7pPr>
            <a:lvl8pPr marL="3311181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8pPr>
            <a:lvl9pPr marL="3784207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7556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913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501068"/>
            <a:ext cx="7337192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6" y="1606873"/>
            <a:ext cx="3620764" cy="4695797"/>
          </a:xfrm>
        </p:spPr>
        <p:txBody>
          <a:bodyPr/>
          <a:lstStyle>
            <a:lvl1pPr>
              <a:defRPr sz="2902"/>
            </a:lvl1pPr>
            <a:lvl2pPr>
              <a:defRPr sz="2449"/>
            </a:lvl2pPr>
            <a:lvl3pPr>
              <a:defRPr sz="2086"/>
            </a:lvl3pPr>
            <a:lvl4pPr>
              <a:defRPr sz="1905"/>
            </a:lvl4pPr>
            <a:lvl5pPr>
              <a:defRPr sz="1905"/>
            </a:lvl5pPr>
            <a:lvl6pPr>
              <a:defRPr sz="1905"/>
            </a:lvl6pPr>
            <a:lvl7pPr>
              <a:defRPr sz="1905"/>
            </a:lvl7pPr>
            <a:lvl8pPr>
              <a:defRPr sz="1905"/>
            </a:lvl8pPr>
            <a:lvl9pPr>
              <a:defRPr sz="190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31" y="1606873"/>
            <a:ext cx="3644897" cy="4695797"/>
          </a:xfrm>
        </p:spPr>
        <p:txBody>
          <a:bodyPr/>
          <a:lstStyle>
            <a:lvl1pPr>
              <a:defRPr sz="2902"/>
            </a:lvl1pPr>
            <a:lvl2pPr>
              <a:defRPr sz="2449"/>
            </a:lvl2pPr>
            <a:lvl3pPr>
              <a:defRPr sz="2086"/>
            </a:lvl3pPr>
            <a:lvl4pPr>
              <a:defRPr sz="1905"/>
            </a:lvl4pPr>
            <a:lvl5pPr>
              <a:defRPr sz="1905"/>
            </a:lvl5pPr>
            <a:lvl6pPr>
              <a:defRPr sz="1905"/>
            </a:lvl6pPr>
            <a:lvl7pPr>
              <a:defRPr sz="1905"/>
            </a:lvl7pPr>
            <a:lvl8pPr>
              <a:defRPr sz="1905"/>
            </a:lvl8pPr>
            <a:lvl9pPr>
              <a:defRPr sz="190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2645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4" y="501067"/>
            <a:ext cx="7864166" cy="110580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7" y="1606872"/>
            <a:ext cx="3674753" cy="568003"/>
          </a:xfrm>
        </p:spPr>
        <p:txBody>
          <a:bodyPr anchor="b"/>
          <a:lstStyle>
            <a:lvl1pPr marL="0" indent="0">
              <a:buNone/>
              <a:defRPr sz="2449" b="1"/>
            </a:lvl1pPr>
            <a:lvl2pPr marL="473026" indent="0">
              <a:buNone/>
              <a:defRPr sz="2086" b="1"/>
            </a:lvl2pPr>
            <a:lvl3pPr marL="946052" indent="0">
              <a:buNone/>
              <a:defRPr sz="1905" b="1"/>
            </a:lvl3pPr>
            <a:lvl4pPr marL="1419078" indent="0">
              <a:buNone/>
              <a:defRPr sz="1633" b="1"/>
            </a:lvl4pPr>
            <a:lvl5pPr marL="1892104" indent="0">
              <a:buNone/>
              <a:defRPr sz="1633" b="1"/>
            </a:lvl5pPr>
            <a:lvl6pPr marL="2365129" indent="0">
              <a:buNone/>
              <a:defRPr sz="1633" b="1"/>
            </a:lvl6pPr>
            <a:lvl7pPr marL="2838155" indent="0">
              <a:buNone/>
              <a:defRPr sz="1633" b="1"/>
            </a:lvl7pPr>
            <a:lvl8pPr marL="3311181" indent="0">
              <a:buNone/>
              <a:defRPr sz="1633" b="1"/>
            </a:lvl8pPr>
            <a:lvl9pPr marL="3784207" indent="0">
              <a:buNone/>
              <a:defRPr sz="16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7" y="2174876"/>
            <a:ext cx="3674753" cy="4261248"/>
          </a:xfrm>
        </p:spPr>
        <p:txBody>
          <a:bodyPr/>
          <a:lstStyle>
            <a:lvl1pPr>
              <a:defRPr sz="2449"/>
            </a:lvl1pPr>
            <a:lvl2pPr>
              <a:defRPr sz="2086"/>
            </a:lvl2pPr>
            <a:lvl3pPr>
              <a:defRPr sz="1905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3" y="1606872"/>
            <a:ext cx="3587825" cy="568003"/>
          </a:xfrm>
        </p:spPr>
        <p:txBody>
          <a:bodyPr anchor="b"/>
          <a:lstStyle>
            <a:lvl1pPr marL="0" indent="0">
              <a:buNone/>
              <a:defRPr sz="2449" b="1"/>
            </a:lvl1pPr>
            <a:lvl2pPr marL="473026" indent="0">
              <a:buNone/>
              <a:defRPr sz="2086" b="1"/>
            </a:lvl2pPr>
            <a:lvl3pPr marL="946052" indent="0">
              <a:buNone/>
              <a:defRPr sz="1905" b="1"/>
            </a:lvl3pPr>
            <a:lvl4pPr marL="1419078" indent="0">
              <a:buNone/>
              <a:defRPr sz="1633" b="1"/>
            </a:lvl4pPr>
            <a:lvl5pPr marL="1892104" indent="0">
              <a:buNone/>
              <a:defRPr sz="1633" b="1"/>
            </a:lvl5pPr>
            <a:lvl6pPr marL="2365129" indent="0">
              <a:buNone/>
              <a:defRPr sz="1633" b="1"/>
            </a:lvl6pPr>
            <a:lvl7pPr marL="2838155" indent="0">
              <a:buNone/>
              <a:defRPr sz="1633" b="1"/>
            </a:lvl7pPr>
            <a:lvl8pPr marL="3311181" indent="0">
              <a:buNone/>
              <a:defRPr sz="1633" b="1"/>
            </a:lvl8pPr>
            <a:lvl9pPr marL="3784207" indent="0">
              <a:buNone/>
              <a:defRPr sz="16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3" y="2188098"/>
            <a:ext cx="3587825" cy="4248026"/>
          </a:xfrm>
        </p:spPr>
        <p:txBody>
          <a:bodyPr/>
          <a:lstStyle>
            <a:lvl1pPr>
              <a:defRPr sz="2449"/>
            </a:lvl1pPr>
            <a:lvl2pPr>
              <a:defRPr sz="2086"/>
            </a:lvl2pPr>
            <a:lvl3pPr>
              <a:defRPr sz="1905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3156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913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4" y="501068"/>
            <a:ext cx="7864166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7507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48" y="5872591"/>
            <a:ext cx="567428" cy="65310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defRPr sz="2449" i="0">
                <a:solidFill>
                  <a:schemeClr val="bg1"/>
                </a:solidFill>
                <a:latin typeface="+mj-lt"/>
              </a:defRPr>
            </a:lvl1pPr>
          </a:lstStyle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57964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86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356"/>
            </a:lvl1pPr>
            <a:lvl2pPr>
              <a:defRPr sz="2902"/>
            </a:lvl2pPr>
            <a:lvl3pPr>
              <a:defRPr sz="2449"/>
            </a:lvl3pPr>
            <a:lvl4pPr>
              <a:defRPr sz="2086"/>
            </a:lvl4pPr>
            <a:lvl5pPr>
              <a:defRPr sz="2086"/>
            </a:lvl5pPr>
            <a:lvl6pPr>
              <a:defRPr sz="2086"/>
            </a:lvl6pPr>
            <a:lvl7pPr>
              <a:defRPr sz="2086"/>
            </a:lvl7pPr>
            <a:lvl8pPr>
              <a:defRPr sz="2086"/>
            </a:lvl8pPr>
            <a:lvl9pPr>
              <a:defRPr sz="2086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51"/>
            </a:lvl1pPr>
            <a:lvl2pPr marL="473026" indent="0">
              <a:buNone/>
              <a:defRPr sz="1270"/>
            </a:lvl2pPr>
            <a:lvl3pPr marL="946052" indent="0">
              <a:buNone/>
              <a:defRPr sz="998"/>
            </a:lvl3pPr>
            <a:lvl4pPr marL="1419078" indent="0">
              <a:buNone/>
              <a:defRPr sz="907"/>
            </a:lvl4pPr>
            <a:lvl5pPr marL="1892104" indent="0">
              <a:buNone/>
              <a:defRPr sz="907"/>
            </a:lvl5pPr>
            <a:lvl6pPr marL="2365129" indent="0">
              <a:buNone/>
              <a:defRPr sz="907"/>
            </a:lvl6pPr>
            <a:lvl7pPr marL="2838155" indent="0">
              <a:buNone/>
              <a:defRPr sz="907"/>
            </a:lvl7pPr>
            <a:lvl8pPr marL="3311181" indent="0">
              <a:buNone/>
              <a:defRPr sz="907"/>
            </a:lvl8pPr>
            <a:lvl9pPr marL="3784207" indent="0">
              <a:buNone/>
              <a:defRPr sz="90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4325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55" y="490021"/>
            <a:ext cx="7343873" cy="111028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55" y="1600200"/>
            <a:ext cx="7343873" cy="483592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6356356"/>
            <a:ext cx="2133600" cy="365125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6356356"/>
            <a:ext cx="2895600" cy="365125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0" y="6041425"/>
            <a:ext cx="619712" cy="6318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lnSpc>
                <a:spcPts val="2177"/>
              </a:lnSpc>
              <a:defRPr sz="2449">
                <a:solidFill>
                  <a:schemeClr val="bg1"/>
                </a:solidFill>
              </a:defRPr>
            </a:lvl1pPr>
          </a:lstStyle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236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46052" rtl="0" eaLnBrk="1" latinLnBrk="0" hangingPunct="1">
        <a:lnSpc>
          <a:spcPts val="4716"/>
        </a:lnSpc>
        <a:spcBef>
          <a:spcPct val="0"/>
        </a:spcBef>
        <a:buNone/>
        <a:defRPr sz="3809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29729" indent="0" algn="l" defTabSz="946052" rtl="0" eaLnBrk="1" latinLnBrk="0" hangingPunct="1">
        <a:spcBef>
          <a:spcPct val="20000"/>
        </a:spcBef>
        <a:buFont typeface="+mj-lt"/>
        <a:buNone/>
        <a:defRPr sz="3265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29729" indent="0" algn="l" defTabSz="946052" rtl="0" eaLnBrk="1" latinLnBrk="0" hangingPunct="1">
        <a:spcBef>
          <a:spcPct val="20000"/>
        </a:spcBef>
        <a:buFont typeface="Arial" pitchFamily="34" charset="0"/>
        <a:buNone/>
        <a:defRPr sz="2177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646499" indent="-236137" algn="l" defTabSz="946052" rtl="0" eaLnBrk="1" latinLnBrk="0" hangingPunct="1">
        <a:spcBef>
          <a:spcPct val="20000"/>
        </a:spcBef>
        <a:buFont typeface="Arial" pitchFamily="34" charset="0"/>
        <a:buChar char="•"/>
        <a:defRPr sz="2177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26849" algn="just" defTabSz="946052" rtl="0" eaLnBrk="1" latinLnBrk="0" hangingPunct="1">
        <a:lnSpc>
          <a:spcPts val="1633"/>
        </a:lnSpc>
        <a:spcBef>
          <a:spcPts val="363"/>
        </a:spcBef>
        <a:buFont typeface="Arial" pitchFamily="34" charset="0"/>
        <a:buNone/>
        <a:tabLst/>
        <a:defRPr sz="1451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301636" indent="0" algn="l" defTabSz="946052" rtl="0" eaLnBrk="1" latinLnBrk="0" hangingPunct="1">
        <a:lnSpc>
          <a:spcPts val="1633"/>
        </a:lnSpc>
        <a:spcBef>
          <a:spcPts val="363"/>
        </a:spcBef>
        <a:buFont typeface="Arial" pitchFamily="34" charset="0"/>
        <a:buNone/>
        <a:defRPr sz="127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601642" indent="-236513" algn="l" defTabSz="946052" rtl="0" eaLnBrk="1" latinLnBrk="0" hangingPunct="1">
        <a:spcBef>
          <a:spcPct val="20000"/>
        </a:spcBef>
        <a:buFont typeface="Arial" pitchFamily="34" charset="0"/>
        <a:buChar char="•"/>
        <a:defRPr sz="2086" kern="1200">
          <a:solidFill>
            <a:schemeClr val="tx1"/>
          </a:solidFill>
          <a:latin typeface="+mn-lt"/>
          <a:ea typeface="+mn-ea"/>
          <a:cs typeface="+mn-cs"/>
        </a:defRPr>
      </a:lvl6pPr>
      <a:lvl7pPr marL="3074668" indent="-236513" algn="l" defTabSz="946052" rtl="0" eaLnBrk="1" latinLnBrk="0" hangingPunct="1">
        <a:spcBef>
          <a:spcPct val="20000"/>
        </a:spcBef>
        <a:buFont typeface="Arial" pitchFamily="34" charset="0"/>
        <a:buChar char="•"/>
        <a:defRPr sz="2086" kern="1200">
          <a:solidFill>
            <a:schemeClr val="tx1"/>
          </a:solidFill>
          <a:latin typeface="+mn-lt"/>
          <a:ea typeface="+mn-ea"/>
          <a:cs typeface="+mn-cs"/>
        </a:defRPr>
      </a:lvl7pPr>
      <a:lvl8pPr marL="3547694" indent="-236513" algn="l" defTabSz="946052" rtl="0" eaLnBrk="1" latinLnBrk="0" hangingPunct="1">
        <a:spcBef>
          <a:spcPct val="20000"/>
        </a:spcBef>
        <a:buFont typeface="Arial" pitchFamily="34" charset="0"/>
        <a:buChar char="•"/>
        <a:defRPr sz="2086" kern="1200">
          <a:solidFill>
            <a:schemeClr val="tx1"/>
          </a:solidFill>
          <a:latin typeface="+mn-lt"/>
          <a:ea typeface="+mn-ea"/>
          <a:cs typeface="+mn-cs"/>
        </a:defRPr>
      </a:lvl8pPr>
      <a:lvl9pPr marL="4020720" indent="-236513" algn="l" defTabSz="946052" rtl="0" eaLnBrk="1" latinLnBrk="0" hangingPunct="1">
        <a:spcBef>
          <a:spcPct val="20000"/>
        </a:spcBef>
        <a:buFont typeface="Arial" pitchFamily="34" charset="0"/>
        <a:buChar char="•"/>
        <a:defRPr sz="20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46052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1pPr>
      <a:lvl2pPr marL="473026" algn="l" defTabSz="946052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2pPr>
      <a:lvl3pPr marL="946052" algn="l" defTabSz="946052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3pPr>
      <a:lvl4pPr marL="1419078" algn="l" defTabSz="946052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4pPr>
      <a:lvl5pPr marL="1892104" algn="l" defTabSz="946052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5pPr>
      <a:lvl6pPr marL="2365129" algn="l" defTabSz="946052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6pPr>
      <a:lvl7pPr marL="2838155" algn="l" defTabSz="946052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7pPr>
      <a:lvl8pPr marL="3311181" algn="l" defTabSz="946052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8pPr>
      <a:lvl9pPr marL="3784207" algn="l" defTabSz="946052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6820" y="206551"/>
            <a:ext cx="8682526" cy="435836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</a:pPr>
            <a:r>
              <a:rPr lang="ru-RU" sz="1800" dirty="0" smtClean="0">
                <a:ea typeface="Calibri"/>
                <a:cs typeface="Times New Roman"/>
              </a:rPr>
              <a:t/>
            </a:r>
            <a:br>
              <a:rPr lang="ru-RU" sz="1800" dirty="0" smtClean="0">
                <a:ea typeface="Calibri"/>
                <a:cs typeface="Times New Roman"/>
              </a:rPr>
            </a:br>
            <a:r>
              <a:rPr lang="ru-RU" sz="1800" dirty="0" smtClean="0">
                <a:ea typeface="Calibri"/>
                <a:cs typeface="Times New Roman"/>
              </a:rPr>
              <a:t/>
            </a:r>
            <a:br>
              <a:rPr lang="ru-RU" sz="1800" dirty="0" smtClean="0">
                <a:ea typeface="Calibri"/>
                <a:cs typeface="Times New Roman"/>
              </a:rPr>
            </a:br>
            <a:r>
              <a:rPr lang="ru-RU" sz="1200" dirty="0" smtClean="0">
                <a:latin typeface="Times New Roman"/>
                <a:ea typeface="Calibri"/>
                <a:cs typeface="Times New Roman"/>
              </a:rPr>
              <a:t>ПАМЯТКА ДЛЯ РАБОТОДАТЕЛЕЙ И САМОЗАНЯТЫХ.</a:t>
            </a:r>
            <a:br>
              <a:rPr lang="ru-RU" sz="1200" dirty="0" smtClean="0">
                <a:latin typeface="Times New Roman"/>
                <a:ea typeface="Calibri"/>
                <a:cs typeface="Times New Roman"/>
              </a:rPr>
            </a:br>
            <a:r>
              <a:rPr lang="ru-RU" sz="1200" dirty="0" smtClean="0">
                <a:latin typeface="Times New Roman"/>
                <a:ea typeface="Calibri"/>
                <a:cs typeface="Times New Roman"/>
              </a:rPr>
              <a:t> ПРИЗНАКИ ПОДМЕНЫ ТРУДОВЫХ ОТНОШЕНИЙ - ГРАЖДАНСКИМИ</a:t>
            </a:r>
            <a:endParaRPr lang="ru-RU" sz="12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238430" y="793521"/>
            <a:ext cx="2785929" cy="5889290"/>
          </a:xfrm>
          <a:ln>
            <a:solidFill>
              <a:schemeClr val="tx1"/>
            </a:solidFill>
            <a:prstDash val="sysDash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/>
            <a:r>
              <a:rPr lang="ru-RU" sz="1300" b="1" dirty="0" smtClean="0">
                <a:solidFill>
                  <a:schemeClr val="accent3">
                    <a:lumMod val="50000"/>
                  </a:schemeClr>
                </a:solidFill>
              </a:rPr>
              <a:t>Преимущества трудовых отношений для работников </a:t>
            </a:r>
            <a:endParaRPr lang="ru-RU" sz="13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7" name="Объект 3"/>
          <p:cNvSpPr txBox="1">
            <a:spLocks/>
          </p:cNvSpPr>
          <p:nvPr/>
        </p:nvSpPr>
        <p:spPr>
          <a:xfrm>
            <a:off x="278665" y="793521"/>
            <a:ext cx="2939758" cy="5889289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vert="horz" lIns="104306" tIns="52153" rIns="104306" bIns="52153" rtlCol="0">
            <a:normAutofit/>
          </a:bodyPr>
          <a:lstStyle>
            <a:lvl1pPr marL="329729" indent="0" algn="l" defTabSz="946052" rtl="0" eaLnBrk="1" latinLnBrk="0" hangingPunct="1">
              <a:spcBef>
                <a:spcPct val="20000"/>
              </a:spcBef>
              <a:buFont typeface="+mj-lt"/>
              <a:buNone/>
              <a:defRPr sz="3356" b="0" i="0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29729" indent="0" algn="l" defTabSz="946052" rtl="0" eaLnBrk="1" latinLnBrk="0" hangingPunct="1">
              <a:spcBef>
                <a:spcPct val="20000"/>
              </a:spcBef>
              <a:buFont typeface="Arial" pitchFamily="34" charset="0"/>
              <a:buNone/>
              <a:defRPr sz="2902" b="0" i="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46499" indent="-236137" algn="l" defTabSz="9460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49" b="0" i="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26849" algn="just" defTabSz="946052" rtl="0" eaLnBrk="1" latinLnBrk="0" hangingPunct="1">
              <a:lnSpc>
                <a:spcPts val="1633"/>
              </a:lnSpc>
              <a:spcBef>
                <a:spcPts val="363"/>
              </a:spcBef>
              <a:buFont typeface="Arial" pitchFamily="34" charset="0"/>
              <a:buNone/>
              <a:tabLst/>
              <a:defRPr sz="2086" b="0" i="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301636" indent="0" algn="l" defTabSz="946052" rtl="0" eaLnBrk="1" latinLnBrk="0" hangingPunct="1">
              <a:lnSpc>
                <a:spcPts val="1633"/>
              </a:lnSpc>
              <a:spcBef>
                <a:spcPts val="363"/>
              </a:spcBef>
              <a:buFont typeface="Arial" pitchFamily="34" charset="0"/>
              <a:buNone/>
              <a:defRPr sz="2086" b="0" i="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601642" indent="-236513" algn="l" defTabSz="9460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74668" indent="-236513" algn="l" defTabSz="9460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47694" indent="-236513" algn="l" defTabSz="9460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0720" indent="-236513" algn="l" defTabSz="9460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300" b="1" dirty="0" smtClean="0"/>
              <a:t>Признаки трудовых отношений</a:t>
            </a:r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40523" y="974221"/>
            <a:ext cx="2680174" cy="54864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84464" y="1248397"/>
            <a:ext cx="2701636" cy="50420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</a:rPr>
              <a:t>выполнение работ (оказание услуг) на постоянной основе</a:t>
            </a:r>
            <a:endParaRPr lang="ru-RU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08898" y="4358212"/>
            <a:ext cx="2701636" cy="40342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</a:rPr>
              <a:t>единственный и основной источник дохода</a:t>
            </a:r>
            <a:endParaRPr lang="ru-RU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3" name="Объект 3"/>
          <p:cNvSpPr txBox="1">
            <a:spLocks/>
          </p:cNvSpPr>
          <p:nvPr/>
        </p:nvSpPr>
        <p:spPr>
          <a:xfrm>
            <a:off x="3358497" y="793521"/>
            <a:ext cx="2803021" cy="5889290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vert="horz" lIns="104306" tIns="52153" rIns="104306" bIns="52153" rtlCol="0">
            <a:normAutofit/>
          </a:bodyPr>
          <a:lstStyle>
            <a:lvl1pPr marL="329729" indent="0" algn="l" defTabSz="946052" rtl="0" eaLnBrk="1" latinLnBrk="0" hangingPunct="1">
              <a:spcBef>
                <a:spcPct val="20000"/>
              </a:spcBef>
              <a:buFont typeface="+mj-lt"/>
              <a:buNone/>
              <a:defRPr sz="3356" b="0" i="0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29729" indent="0" algn="l" defTabSz="946052" rtl="0" eaLnBrk="1" latinLnBrk="0" hangingPunct="1">
              <a:spcBef>
                <a:spcPct val="20000"/>
              </a:spcBef>
              <a:buFont typeface="Arial" pitchFamily="34" charset="0"/>
              <a:buNone/>
              <a:defRPr sz="2902" b="0" i="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46499" indent="-236137" algn="l" defTabSz="9460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49" b="0" i="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26849" algn="just" defTabSz="946052" rtl="0" eaLnBrk="1" latinLnBrk="0" hangingPunct="1">
              <a:lnSpc>
                <a:spcPts val="1633"/>
              </a:lnSpc>
              <a:spcBef>
                <a:spcPts val="363"/>
              </a:spcBef>
              <a:buFont typeface="Arial" pitchFamily="34" charset="0"/>
              <a:buNone/>
              <a:tabLst/>
              <a:defRPr sz="2086" b="0" i="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301636" indent="0" algn="l" defTabSz="946052" rtl="0" eaLnBrk="1" latinLnBrk="0" hangingPunct="1">
              <a:lnSpc>
                <a:spcPts val="1633"/>
              </a:lnSpc>
              <a:spcBef>
                <a:spcPts val="363"/>
              </a:spcBef>
              <a:buFont typeface="Arial" pitchFamily="34" charset="0"/>
              <a:buNone/>
              <a:defRPr sz="2086" b="0" i="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601642" indent="-236513" algn="l" defTabSz="9460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74668" indent="-236513" algn="l" defTabSz="9460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47694" indent="-236513" algn="l" defTabSz="9460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0720" indent="-236513" algn="l" defTabSz="9460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300" b="1" dirty="0" smtClean="0">
              <a:solidFill>
                <a:srgbClr val="BF2E1F"/>
              </a:solidFill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384463" y="1995465"/>
            <a:ext cx="2701637" cy="6580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</a:rPr>
              <a:t>подчинение  правилам </a:t>
            </a:r>
            <a:r>
              <a:rPr lang="ru-RU" sz="1100" dirty="0">
                <a:solidFill>
                  <a:schemeClr val="tx2">
                    <a:lumMod val="75000"/>
                  </a:schemeClr>
                </a:solidFill>
              </a:rPr>
              <a:t>внутреннего трудового распорядка, графику работы (числится в табеле учета рабочего </a:t>
            </a: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</a:rPr>
              <a:t>времени)</a:t>
            </a:r>
            <a:endParaRPr lang="ru-RU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408897" y="2882425"/>
            <a:ext cx="2701637" cy="53838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2">
                    <a:lumMod val="75000"/>
                  </a:schemeClr>
                </a:solidFill>
              </a:rPr>
              <a:t>о</a:t>
            </a: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</a:rPr>
              <a:t>беспечение работодателем условий  труда (материалами, оборудованием, рабочим местом)</a:t>
            </a:r>
            <a:endParaRPr lang="ru-RU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408898" y="3637979"/>
            <a:ext cx="2701636" cy="56402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</a:rPr>
              <a:t>регулярное (1-2 раза в месяц) получение оплаты за выполнение работ в установленном размере    </a:t>
            </a:r>
            <a:endParaRPr lang="ru-RU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408898" y="4956609"/>
            <a:ext cx="2701636" cy="52750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</a:rPr>
              <a:t>централизованная регистрация в качестве самозанятого по инициативе работодателя  </a:t>
            </a:r>
            <a:endParaRPr lang="ru-RU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0" name="Пятиугольник 39"/>
          <p:cNvSpPr/>
          <p:nvPr/>
        </p:nvSpPr>
        <p:spPr>
          <a:xfrm>
            <a:off x="798852" y="5654384"/>
            <a:ext cx="2521015" cy="945711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schemeClr val="accent2">
                    <a:lumMod val="75000"/>
                  </a:schemeClr>
                </a:solidFill>
              </a:rPr>
              <a:t>Наличие </a:t>
            </a:r>
            <a:r>
              <a:rPr lang="ru-RU" sz="1300" b="1" dirty="0" smtClean="0">
                <a:solidFill>
                  <a:schemeClr val="accent2">
                    <a:lumMod val="75000"/>
                  </a:schemeClr>
                </a:solidFill>
              </a:rPr>
              <a:t>вышеуказанных </a:t>
            </a:r>
            <a:r>
              <a:rPr lang="ru-RU" sz="1300" b="1" dirty="0">
                <a:solidFill>
                  <a:schemeClr val="accent2">
                    <a:lumMod val="75000"/>
                  </a:schemeClr>
                </a:solidFill>
              </a:rPr>
              <a:t>признаков свидетельствует о  </a:t>
            </a:r>
            <a:r>
              <a:rPr lang="ru-RU" sz="1300" b="1" dirty="0" smtClean="0">
                <a:solidFill>
                  <a:schemeClr val="accent2">
                    <a:lumMod val="75000"/>
                  </a:schemeClr>
                </a:solidFill>
              </a:rPr>
              <a:t>подмене трудовых</a:t>
            </a:r>
            <a:endParaRPr lang="ru-RU" sz="13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ru-RU" sz="1300" b="1" smtClean="0">
                <a:solidFill>
                  <a:schemeClr val="accent2">
                    <a:lumMod val="75000"/>
                  </a:schemeClr>
                </a:solidFill>
              </a:rPr>
              <a:t>отношений – гражданскими  </a:t>
            </a:r>
            <a:endParaRPr lang="ru-RU" sz="13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2" name="Рисунок 4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8665" y="5654384"/>
            <a:ext cx="566260" cy="1028426"/>
          </a:xfrm>
          <a:prstGeom prst="rect">
            <a:avLst/>
          </a:prstGeom>
        </p:spPr>
      </p:pic>
      <p:sp>
        <p:nvSpPr>
          <p:cNvPr id="44" name="Прямоугольник 43"/>
          <p:cNvSpPr/>
          <p:nvPr/>
        </p:nvSpPr>
        <p:spPr>
          <a:xfrm>
            <a:off x="3358497" y="1208111"/>
            <a:ext cx="1666429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300" dirty="0">
                <a:solidFill>
                  <a:srgbClr val="BF2E1F"/>
                </a:solidFill>
              </a:rPr>
              <a:t>Для </a:t>
            </a:r>
            <a:r>
              <a:rPr lang="ru-RU" sz="1300" dirty="0" smtClean="0">
                <a:solidFill>
                  <a:srgbClr val="BF2E1F"/>
                </a:solidFill>
              </a:rPr>
              <a:t>работодателей:</a:t>
            </a:r>
            <a:endParaRPr lang="ru-RU" sz="1300" dirty="0">
              <a:solidFill>
                <a:srgbClr val="BF2E1F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435409" y="810566"/>
            <a:ext cx="269619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300" b="1" dirty="0" smtClean="0">
                <a:solidFill>
                  <a:srgbClr val="BF2E1F"/>
                </a:solidFill>
              </a:rPr>
              <a:t>Риски подмены трудовых отношений</a:t>
            </a:r>
            <a:endParaRPr lang="ru-RU" sz="1300" b="1" dirty="0">
              <a:solidFill>
                <a:srgbClr val="BF2E1F"/>
              </a:solidFill>
            </a:endParaRPr>
          </a:p>
        </p:txBody>
      </p:sp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22722" y="1464465"/>
            <a:ext cx="589734" cy="628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Блок-схема: альтернативный процесс 45"/>
          <p:cNvSpPr/>
          <p:nvPr/>
        </p:nvSpPr>
        <p:spPr>
          <a:xfrm>
            <a:off x="3432887" y="1464465"/>
            <a:ext cx="2059389" cy="650293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1100" dirty="0">
                <a:solidFill>
                  <a:schemeClr val="accent2">
                    <a:lumMod val="50000"/>
                  </a:schemeClr>
                </a:solidFill>
              </a:rPr>
              <a:t>д</a:t>
            </a:r>
            <a:r>
              <a:rPr lang="ru-RU" sz="1100" dirty="0" smtClean="0">
                <a:solidFill>
                  <a:schemeClr val="accent2">
                    <a:lumMod val="50000"/>
                  </a:schemeClr>
                </a:solidFill>
              </a:rPr>
              <a:t>оначисление страховых взносов, НДФЛ, </a:t>
            </a:r>
          </a:p>
          <a:p>
            <a:pPr algn="ctr"/>
            <a:r>
              <a:rPr lang="ru-RU" sz="1100" dirty="0" smtClean="0">
                <a:solidFill>
                  <a:schemeClr val="accent2">
                    <a:lumMod val="50000"/>
                  </a:schemeClr>
                </a:solidFill>
              </a:rPr>
              <a:t>налоговая ответственность по ст. 123, 122 НК РФ</a:t>
            </a:r>
          </a:p>
          <a:p>
            <a:pPr algn="ctr"/>
            <a:r>
              <a:rPr lang="ru-RU" sz="11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ru-RU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2" name="Блок-схема: альтернативный процесс 71"/>
          <p:cNvSpPr/>
          <p:nvPr/>
        </p:nvSpPr>
        <p:spPr>
          <a:xfrm>
            <a:off x="3435409" y="2170653"/>
            <a:ext cx="2642786" cy="307650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accent2">
                    <a:lumMod val="50000"/>
                  </a:schemeClr>
                </a:solidFill>
              </a:rPr>
              <a:t>административная ответственность по ст. 5.27 КоАП РФ</a:t>
            </a:r>
            <a:endParaRPr lang="ru-RU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3" name="Блок-схема: альтернативный процесс 72"/>
          <p:cNvSpPr/>
          <p:nvPr/>
        </p:nvSpPr>
        <p:spPr>
          <a:xfrm>
            <a:off x="3428004" y="2533833"/>
            <a:ext cx="2636377" cy="307650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accent2">
                    <a:lumMod val="50000"/>
                  </a:schemeClr>
                </a:solidFill>
              </a:rPr>
              <a:t>уголовная ответственность по ст. 199.1 Уголовного кодекса РФ</a:t>
            </a:r>
            <a:endParaRPr lang="ru-RU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414192" y="3607153"/>
            <a:ext cx="1452785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300" dirty="0" smtClean="0">
                <a:solidFill>
                  <a:srgbClr val="BF2E1F"/>
                </a:solidFill>
              </a:rPr>
              <a:t>Для самозанятых:</a:t>
            </a:r>
            <a:endParaRPr lang="ru-RU" sz="1300" dirty="0">
              <a:solidFill>
                <a:srgbClr val="BF2E1F"/>
              </a:solidFill>
            </a:endParaRPr>
          </a:p>
        </p:txBody>
      </p:sp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5538" y="4529128"/>
            <a:ext cx="664818" cy="653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32887" y="3951442"/>
            <a:ext cx="364266" cy="526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4095" y="4589294"/>
            <a:ext cx="332209" cy="344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Блок-схема: альтернативный процесс 47"/>
          <p:cNvSpPr/>
          <p:nvPr/>
        </p:nvSpPr>
        <p:spPr>
          <a:xfrm>
            <a:off x="3797153" y="3895267"/>
            <a:ext cx="1705425" cy="639155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accent2">
                    <a:lumMod val="50000"/>
                  </a:schemeClr>
                </a:solidFill>
              </a:rPr>
              <a:t>о</a:t>
            </a:r>
            <a:r>
              <a:rPr lang="ru-RU" sz="1100" dirty="0" smtClean="0">
                <a:solidFill>
                  <a:schemeClr val="accent2">
                    <a:lumMod val="50000"/>
                  </a:schemeClr>
                </a:solidFill>
              </a:rPr>
              <a:t>тсутствие выплаты отпускных, расчета при увольнении и других социальных гарантий</a:t>
            </a:r>
            <a:endParaRPr lang="ru-RU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0" name="Блок-схема: альтернативный процесс 79"/>
          <p:cNvSpPr/>
          <p:nvPr/>
        </p:nvSpPr>
        <p:spPr>
          <a:xfrm>
            <a:off x="3746304" y="4589294"/>
            <a:ext cx="2352724" cy="340052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accent2">
                    <a:lumMod val="50000"/>
                  </a:schemeClr>
                </a:solidFill>
              </a:rPr>
              <a:t>отсутствие выплат по больничным листам, компенсаций</a:t>
            </a:r>
            <a:endParaRPr lang="ru-RU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0866" y="4961987"/>
            <a:ext cx="489250" cy="431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" name="Блок-схема: альтернативный процесс 81"/>
          <p:cNvSpPr/>
          <p:nvPr/>
        </p:nvSpPr>
        <p:spPr>
          <a:xfrm>
            <a:off x="3746304" y="4980231"/>
            <a:ext cx="2366152" cy="444023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accent2">
                    <a:lumMod val="50000"/>
                  </a:schemeClr>
                </a:solidFill>
              </a:rPr>
              <a:t>отказ в получение налоговых вычетов на лечение, образование, приобретение жилья </a:t>
            </a:r>
            <a:endParaRPr lang="ru-RU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3" name="Блок-схема: альтернативный процесс 82"/>
          <p:cNvSpPr/>
          <p:nvPr/>
        </p:nvSpPr>
        <p:spPr>
          <a:xfrm>
            <a:off x="4005989" y="5484115"/>
            <a:ext cx="2093040" cy="535954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accent2">
                    <a:lumMod val="50000"/>
                  </a:schemeClr>
                </a:solidFill>
              </a:rPr>
              <a:t>безнаказанность, самоуправство работодателя, ущемление законных прав</a:t>
            </a:r>
            <a:endParaRPr lang="ru-RU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9951" y="5424254"/>
            <a:ext cx="643073" cy="1258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Пятиугольник 48"/>
          <p:cNvSpPr/>
          <p:nvPr/>
        </p:nvSpPr>
        <p:spPr>
          <a:xfrm>
            <a:off x="3993024" y="6053531"/>
            <a:ext cx="2168494" cy="568035"/>
          </a:xfrm>
          <a:prstGeom prst="homePlate">
            <a:avLst>
              <a:gd name="adj" fmla="val 30704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accent3">
                    <a:lumMod val="50000"/>
                  </a:schemeClr>
                </a:solidFill>
              </a:rPr>
              <a:t>Каждый работник имеет право получать за свой труд официальный доход </a:t>
            </a:r>
            <a:endParaRPr lang="ru-RU" sz="13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29667" y="3872617"/>
            <a:ext cx="569361" cy="656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5318" y="1375682"/>
            <a:ext cx="315610" cy="382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Блок-схема: альтернативный процесс 49"/>
          <p:cNvSpPr/>
          <p:nvPr/>
        </p:nvSpPr>
        <p:spPr>
          <a:xfrm>
            <a:off x="6714973" y="1389332"/>
            <a:ext cx="2216795" cy="335747"/>
          </a:xfrm>
          <a:prstGeom prst="flowChartAlternateProcess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accent3">
                    <a:lumMod val="50000"/>
                  </a:schemeClr>
                </a:solidFill>
              </a:rPr>
              <a:t>п</a:t>
            </a:r>
            <a:r>
              <a:rPr lang="ru-RU" sz="1100" dirty="0" smtClean="0">
                <a:solidFill>
                  <a:schemeClr val="accent3">
                    <a:lumMod val="50000"/>
                  </a:schemeClr>
                </a:solidFill>
              </a:rPr>
              <a:t>раво на получение достойной пенсии, выплата пособий</a:t>
            </a:r>
            <a:endParaRPr lang="ru-RU" sz="11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53" name="Picture 29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95532" y="2444012"/>
            <a:ext cx="346622" cy="487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1" name="Блок-схема: альтернативный процесс 90"/>
          <p:cNvSpPr/>
          <p:nvPr/>
        </p:nvSpPr>
        <p:spPr>
          <a:xfrm>
            <a:off x="6714973" y="2421484"/>
            <a:ext cx="2247545" cy="524817"/>
          </a:xfrm>
          <a:prstGeom prst="flowChartAlternateProcess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1100" dirty="0" smtClean="0">
                <a:solidFill>
                  <a:schemeClr val="accent3">
                    <a:lumMod val="50000"/>
                  </a:schemeClr>
                </a:solidFill>
              </a:rPr>
              <a:t>юридическая защита трудовых отношений, обеспечение безопасных условий труда</a:t>
            </a:r>
          </a:p>
          <a:p>
            <a:pPr algn="ctr"/>
            <a:endParaRPr lang="ru-RU" sz="11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28892" y="1846765"/>
            <a:ext cx="321808" cy="49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4" name="Блок-схема: альтернативный процесс 93"/>
          <p:cNvSpPr/>
          <p:nvPr/>
        </p:nvSpPr>
        <p:spPr>
          <a:xfrm>
            <a:off x="6714973" y="1831950"/>
            <a:ext cx="2247545" cy="492528"/>
          </a:xfrm>
          <a:prstGeom prst="flowChartAlternateProcess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accent3">
                    <a:lumMod val="50000"/>
                  </a:schemeClr>
                </a:solidFill>
              </a:rPr>
              <a:t>о</a:t>
            </a:r>
            <a:r>
              <a:rPr lang="ru-RU" sz="1100" dirty="0" smtClean="0">
                <a:solidFill>
                  <a:schemeClr val="accent3">
                    <a:lumMod val="50000"/>
                  </a:schemeClr>
                </a:solidFill>
              </a:rPr>
              <a:t>плата трудового отпуска, возможность получения налоговых вычетов</a:t>
            </a:r>
            <a:endParaRPr lang="ru-RU" sz="11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1" name="Выноска со стрелкой вниз 50"/>
          <p:cNvSpPr/>
          <p:nvPr/>
        </p:nvSpPr>
        <p:spPr>
          <a:xfrm>
            <a:off x="6350830" y="3033757"/>
            <a:ext cx="2523216" cy="2144095"/>
          </a:xfrm>
          <a:prstGeom prst="downArrowCallou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rgbClr val="7030A0"/>
                </a:solidFill>
              </a:rPr>
              <a:t>Если Вам НЕ безразлично Ваше будущее, Вы хотите получать полный объем социальных гарантий –</a:t>
            </a:r>
          </a:p>
          <a:p>
            <a:pPr algn="ctr"/>
            <a:r>
              <a:rPr lang="ru-RU" sz="1300" b="1" dirty="0" smtClean="0">
                <a:solidFill>
                  <a:srgbClr val="7030A0"/>
                </a:solidFill>
              </a:rPr>
              <a:t> ОТСТАИВАЙТЕ СВОИ ПРАВА </a:t>
            </a:r>
            <a:endParaRPr lang="ru-RU" sz="1300" b="1" dirty="0">
              <a:solidFill>
                <a:srgbClr val="7030A0"/>
              </a:solidFill>
            </a:endParaRPr>
          </a:p>
        </p:txBody>
      </p:sp>
      <p:sp>
        <p:nvSpPr>
          <p:cNvPr id="52" name="Умножение 51"/>
          <p:cNvSpPr/>
          <p:nvPr/>
        </p:nvSpPr>
        <p:spPr>
          <a:xfrm>
            <a:off x="7895055" y="4256018"/>
            <a:ext cx="1405783" cy="1199974"/>
          </a:xfrm>
          <a:prstGeom prst="mathMultiply">
            <a:avLst>
              <a:gd name="adj1" fmla="val 3561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Блок-схема: альтернативный процесс 53"/>
          <p:cNvSpPr/>
          <p:nvPr/>
        </p:nvSpPr>
        <p:spPr>
          <a:xfrm>
            <a:off x="6350830" y="5304509"/>
            <a:ext cx="2579526" cy="1250116"/>
          </a:xfrm>
          <a:prstGeom prst="flowChartAlternateProcess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rgbClr val="7030A0"/>
                </a:solidFill>
              </a:rPr>
              <a:t>О фактах неформальной занятости сообщайте по телефону «ДОВЕРИЯ» </a:t>
            </a:r>
          </a:p>
          <a:p>
            <a:pPr algn="ctr"/>
            <a:r>
              <a:rPr lang="ru-RU" sz="1300" b="1" dirty="0" smtClean="0">
                <a:solidFill>
                  <a:srgbClr val="7030A0"/>
                </a:solidFill>
              </a:rPr>
              <a:t>УФНС России по Кемеровской области - Кузбассу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</a:rPr>
              <a:t>8 - 3842 – 36 – 00 - 59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1056" name="Picture 3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50830" y="4529128"/>
            <a:ext cx="685110" cy="641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8" name="Picture 34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949" y="90156"/>
            <a:ext cx="597899" cy="610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" name="Блок-схема: альтернативный процесс 54"/>
          <p:cNvSpPr/>
          <p:nvPr/>
        </p:nvSpPr>
        <p:spPr>
          <a:xfrm>
            <a:off x="3414095" y="2882425"/>
            <a:ext cx="2664003" cy="667400"/>
          </a:xfrm>
          <a:prstGeom prst="flowChartAlternateProcess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>
                <a:solidFill>
                  <a:schemeClr val="accent2">
                    <a:lumMod val="50000"/>
                  </a:schemeClr>
                </a:solidFill>
              </a:rPr>
              <a:t>Работодатели, желающие исключить риски незаконной </a:t>
            </a:r>
            <a:r>
              <a:rPr lang="ru-RU" sz="1050" dirty="0" smtClean="0">
                <a:solidFill>
                  <a:schemeClr val="accent2">
                    <a:lumMod val="50000"/>
                  </a:schemeClr>
                </a:solidFill>
              </a:rPr>
              <a:t>экономии </a:t>
            </a:r>
            <a:r>
              <a:rPr lang="ru-RU" sz="1050" dirty="0">
                <a:solidFill>
                  <a:schemeClr val="accent2">
                    <a:lumMod val="50000"/>
                  </a:schemeClr>
                </a:solidFill>
              </a:rPr>
              <a:t>страховых взносов и НДФЛ, могут добровольно уточнить свои </a:t>
            </a:r>
            <a:r>
              <a:rPr lang="ru-RU" sz="1050" dirty="0" smtClean="0">
                <a:solidFill>
                  <a:schemeClr val="accent2">
                    <a:lumMod val="50000"/>
                  </a:schemeClr>
                </a:solidFill>
              </a:rPr>
              <a:t>налоговые обязательства</a:t>
            </a:r>
            <a:r>
              <a:rPr lang="ru-RU" sz="1050" dirty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81905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23184</TotalTime>
  <Words>264</Words>
  <Application>Microsoft Office PowerPoint</Application>
  <PresentationFormat>Экран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Present_FNS2012_A4</vt:lpstr>
      <vt:lpstr>  ПАМЯТКА ДЛЯ РАБОТОДАТЕЛЕЙ И САМОЗАНЯТЫХ.  ПРИЗНАКИ ПОДМЕНЫ ТРУДОВЫХ ОТНОШЕНИЙ - ГРАЖДАНСКИМИ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Переход на 2-х уровневую систему управления</dc:title>
  <dc:creator>Ковалева Татьяна Евгеньевна</dc:creator>
  <cp:lastModifiedBy>kartashova-ev</cp:lastModifiedBy>
  <cp:revision>529</cp:revision>
  <cp:lastPrinted>2018-10-22T12:43:22Z</cp:lastPrinted>
  <dcterms:created xsi:type="dcterms:W3CDTF">2015-10-09T07:00:05Z</dcterms:created>
  <dcterms:modified xsi:type="dcterms:W3CDTF">2022-11-15T10:04:54Z</dcterms:modified>
</cp:coreProperties>
</file>