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23" r:id="rId2"/>
  </p:sldIdLst>
  <p:sldSz cx="9144000" cy="6858000" type="screen4x3"/>
  <p:notesSz cx="6692900" cy="9867900"/>
  <p:defaultTextStyle>
    <a:defPPr>
      <a:defRPr lang="ru-RU"/>
    </a:defPPr>
    <a:lvl1pPr marL="0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55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710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574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429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284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139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003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858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DFDFD"/>
    <a:srgbClr val="3B689F"/>
    <a:srgbClr val="EDEEEF"/>
    <a:srgbClr val="E46C0A"/>
    <a:srgbClr val="BF2E1F"/>
    <a:srgbClr val="F15A22"/>
    <a:srgbClr val="8A8C8E"/>
    <a:srgbClr val="666666"/>
    <a:srgbClr val="4F81BD"/>
    <a:srgbClr val="6B95C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72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1494" y="-1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00468" cy="4943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90852" y="1"/>
            <a:ext cx="2900468" cy="4943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74B3C-BF67-4CFD-9F0E-C577E9BD8483}" type="datetimeFigureOut">
              <a:rPr lang="ru-RU" smtClean="0"/>
              <a:pPr/>
              <a:t>15.11.2022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25538" y="1233488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8974" y="4749563"/>
            <a:ext cx="5354953" cy="38848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3552"/>
            <a:ext cx="2900468" cy="4943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90852" y="9373552"/>
            <a:ext cx="2900468" cy="4943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76A87-A690-40B1-B161-BCAFD50FC9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879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456855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913710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370574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827429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2284284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741139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3198003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3654858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60" y="476"/>
            <a:ext cx="9142640" cy="68575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3363693"/>
            <a:ext cx="7772400" cy="1470023"/>
          </a:xfrm>
        </p:spPr>
        <p:txBody>
          <a:bodyPr>
            <a:normAutofit/>
          </a:bodyPr>
          <a:lstStyle>
            <a:lvl1pPr>
              <a:defRPr sz="53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65835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600" b="0">
                <a:solidFill>
                  <a:schemeClr val="bg1"/>
                </a:solidFill>
                <a:latin typeface="+mj-lt"/>
              </a:defRPr>
            </a:lvl1pPr>
            <a:lvl2pPr marL="472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5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0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3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6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8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1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22.12.2012</a:t>
            </a:r>
          </a:p>
        </p:txBody>
      </p:sp>
    </p:spTree>
    <p:extLst>
      <p:ext uri="{BB962C8B-B14F-4D97-AF65-F5344CB8AC3E}">
        <p14:creationId xmlns:p14="http://schemas.microsoft.com/office/powerpoint/2010/main" xmlns="" val="35253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90" y="4800604"/>
            <a:ext cx="5486400" cy="5667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500"/>
            </a:lvl1pPr>
            <a:lvl2pPr marL="472675" indent="0">
              <a:buNone/>
              <a:defRPr sz="2600"/>
            </a:lvl2pPr>
            <a:lvl3pPr marL="945341" indent="0">
              <a:buNone/>
              <a:defRPr sz="2600"/>
            </a:lvl3pPr>
            <a:lvl4pPr marL="1418016" indent="0">
              <a:buNone/>
              <a:defRPr sz="1800"/>
            </a:lvl4pPr>
            <a:lvl5pPr marL="1890683" indent="0">
              <a:buNone/>
              <a:defRPr sz="1800"/>
            </a:lvl5pPr>
            <a:lvl6pPr marL="2363358" indent="0">
              <a:buNone/>
              <a:defRPr sz="1800"/>
            </a:lvl6pPr>
            <a:lvl7pPr marL="2836024" indent="0">
              <a:buNone/>
              <a:defRPr sz="1800"/>
            </a:lvl7pPr>
            <a:lvl8pPr marL="3308699" indent="0">
              <a:buNone/>
              <a:defRPr sz="1800"/>
            </a:lvl8pPr>
            <a:lvl9pPr marL="3781365" indent="0">
              <a:buNone/>
              <a:defRPr sz="18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90" y="5367341"/>
            <a:ext cx="5486400" cy="804863"/>
          </a:xfrm>
        </p:spPr>
        <p:txBody>
          <a:bodyPr/>
          <a:lstStyle>
            <a:lvl1pPr marL="0" indent="0">
              <a:buNone/>
              <a:defRPr sz="1800"/>
            </a:lvl1pPr>
            <a:lvl2pPr marL="472675" indent="0">
              <a:buNone/>
              <a:defRPr sz="900"/>
            </a:lvl2pPr>
            <a:lvl3pPr marL="945341" indent="0">
              <a:buNone/>
              <a:defRPr sz="900"/>
            </a:lvl3pPr>
            <a:lvl4pPr marL="1418016" indent="0">
              <a:buNone/>
              <a:defRPr sz="900"/>
            </a:lvl4pPr>
            <a:lvl5pPr marL="1890683" indent="0">
              <a:buNone/>
              <a:defRPr sz="900"/>
            </a:lvl5pPr>
            <a:lvl6pPr marL="2363358" indent="0">
              <a:buNone/>
              <a:defRPr sz="900"/>
            </a:lvl6pPr>
            <a:lvl7pPr marL="2836024" indent="0">
              <a:buNone/>
              <a:defRPr sz="900"/>
            </a:lvl7pPr>
            <a:lvl8pPr marL="3308699" indent="0">
              <a:buNone/>
              <a:defRPr sz="900"/>
            </a:lvl8pPr>
            <a:lvl9pPr marL="3781365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686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1489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60" y="303221"/>
            <a:ext cx="2405060" cy="64515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90" y="303221"/>
            <a:ext cx="7065960" cy="64515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232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60" y="1913"/>
            <a:ext cx="9142640" cy="685561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5" y="1606875"/>
            <a:ext cx="7320690" cy="4829250"/>
          </a:xfrm>
        </p:spPr>
        <p:txBody>
          <a:bodyPr/>
          <a:lstStyle>
            <a:lvl1pPr marL="329481" indent="0">
              <a:buFontTx/>
              <a:buNone/>
              <a:defRPr b="1">
                <a:latin typeface="+mj-lt"/>
              </a:defRPr>
            </a:lvl1pPr>
            <a:lvl2pPr marL="326603" indent="2879">
              <a:defRPr>
                <a:latin typeface="+mj-lt"/>
              </a:defRPr>
            </a:lvl2pPr>
            <a:lvl3pPr marL="569756" indent="-235961">
              <a:tabLst/>
              <a:defRPr>
                <a:latin typeface="+mj-lt"/>
              </a:defRPr>
            </a:lvl3pPr>
            <a:lvl4pPr marL="0" indent="326603">
              <a:lnSpc>
                <a:spcPts val="1627"/>
              </a:lnSpc>
              <a:spcBef>
                <a:spcPts val="359"/>
              </a:spcBef>
              <a:defRPr>
                <a:latin typeface="+mj-lt"/>
              </a:defRPr>
            </a:lvl4pPr>
            <a:lvl5pPr>
              <a:lnSpc>
                <a:spcPts val="1627"/>
              </a:lnSpc>
              <a:spcBef>
                <a:spcPts val="359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26640" y="5127086"/>
            <a:ext cx="923620" cy="376853"/>
          </a:xfrm>
          <a:prstGeom prst="rect">
            <a:avLst/>
          </a:prstGeom>
          <a:noFill/>
        </p:spPr>
        <p:txBody>
          <a:bodyPr wrap="square" lIns="91368" tIns="45684" rIns="91368" bIns="45684" rtlCol="0">
            <a:noAutofit/>
          </a:bodyPr>
          <a:lstStyle/>
          <a:p>
            <a:endParaRPr lang="ru-RU" sz="1800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45" y="501075"/>
            <a:ext cx="7337190" cy="1105800"/>
          </a:xfrm>
        </p:spPr>
        <p:txBody>
          <a:bodyPr/>
          <a:lstStyle>
            <a:lvl1pPr marL="0" marR="0" indent="0" defTabSz="94534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300"/>
            </a:lvl1pPr>
          </a:lstStyle>
          <a:p>
            <a:pPr marL="0" marR="0" lvl="0" indent="0" defTabSz="94534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015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0" y="473"/>
            <a:ext cx="9142640" cy="685561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5" y="1606875"/>
            <a:ext cx="7320690" cy="4829250"/>
          </a:xfrm>
        </p:spPr>
        <p:txBody>
          <a:bodyPr/>
          <a:lstStyle>
            <a:lvl1pPr marL="329481" indent="0">
              <a:buFontTx/>
              <a:buNone/>
              <a:defRPr b="1">
                <a:latin typeface="+mj-lt"/>
              </a:defRPr>
            </a:lvl1pPr>
            <a:lvl2pPr marL="329481" indent="0">
              <a:defRPr>
                <a:latin typeface="+mj-lt"/>
              </a:defRPr>
            </a:lvl2pPr>
            <a:lvl3pPr marL="569756" indent="-235961">
              <a:defRPr>
                <a:latin typeface="+mj-lt"/>
              </a:defRPr>
            </a:lvl3pPr>
            <a:lvl4pPr marL="0" indent="326603">
              <a:defRPr>
                <a:latin typeface="+mj-lt"/>
              </a:defRPr>
            </a:lvl4pPr>
            <a:lvl5pPr marL="1300661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30" y="501075"/>
            <a:ext cx="7337900" cy="1105800"/>
          </a:xfrm>
        </p:spPr>
        <p:txBody>
          <a:bodyPr/>
          <a:lstStyle>
            <a:lvl1pPr marL="0" marR="0" indent="0" defTabSz="94534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300"/>
            </a:lvl1pPr>
          </a:lstStyle>
          <a:p>
            <a:pPr marL="0" marR="0" lvl="0" indent="0" defTabSz="94534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306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0" y="0"/>
            <a:ext cx="9142640" cy="68556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5" y="1012511"/>
            <a:ext cx="7320690" cy="2024633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5" y="3429720"/>
            <a:ext cx="7320690" cy="3006405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7267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4534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41801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18906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3633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28360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30869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37813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755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60" y="1913"/>
            <a:ext cx="9142640" cy="68556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5" y="501071"/>
            <a:ext cx="7337190" cy="1105808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40" y="1606875"/>
            <a:ext cx="3620760" cy="4695795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0" y="1606875"/>
            <a:ext cx="3644900" cy="4695795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264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71"/>
            <a:ext cx="7864170" cy="110580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5" y="1606875"/>
            <a:ext cx="3674750" cy="56800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72675" indent="0">
              <a:buNone/>
              <a:defRPr sz="1800" b="1"/>
            </a:lvl2pPr>
            <a:lvl3pPr marL="945341" indent="0">
              <a:buNone/>
              <a:defRPr sz="1800" b="1"/>
            </a:lvl3pPr>
            <a:lvl4pPr marL="1418016" indent="0">
              <a:buNone/>
              <a:defRPr sz="1800" b="1"/>
            </a:lvl4pPr>
            <a:lvl5pPr marL="1890683" indent="0">
              <a:buNone/>
              <a:defRPr sz="1800" b="1"/>
            </a:lvl5pPr>
            <a:lvl6pPr marL="2363358" indent="0">
              <a:buNone/>
              <a:defRPr sz="1800" b="1"/>
            </a:lvl6pPr>
            <a:lvl7pPr marL="2836024" indent="0">
              <a:buNone/>
              <a:defRPr sz="1800" b="1"/>
            </a:lvl7pPr>
            <a:lvl8pPr marL="3308699" indent="0">
              <a:buNone/>
              <a:defRPr sz="1800" b="1"/>
            </a:lvl8pPr>
            <a:lvl9pPr marL="3781365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45" y="2174880"/>
            <a:ext cx="3674750" cy="4261245"/>
          </a:xfrm>
        </p:spPr>
        <p:txBody>
          <a:bodyPr/>
          <a:lstStyle>
            <a:lvl1pPr>
              <a:defRPr sz="26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5" y="1606875"/>
            <a:ext cx="3587830" cy="56800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72675" indent="0">
              <a:buNone/>
              <a:defRPr sz="1800" b="1"/>
            </a:lvl2pPr>
            <a:lvl3pPr marL="945341" indent="0">
              <a:buNone/>
              <a:defRPr sz="1800" b="1"/>
            </a:lvl3pPr>
            <a:lvl4pPr marL="1418016" indent="0">
              <a:buNone/>
              <a:defRPr sz="1800" b="1"/>
            </a:lvl4pPr>
            <a:lvl5pPr marL="1890683" indent="0">
              <a:buNone/>
              <a:defRPr sz="1800" b="1"/>
            </a:lvl5pPr>
            <a:lvl6pPr marL="2363358" indent="0">
              <a:buNone/>
              <a:defRPr sz="1800" b="1"/>
            </a:lvl6pPr>
            <a:lvl7pPr marL="2836024" indent="0">
              <a:buNone/>
              <a:defRPr sz="1800" b="1"/>
            </a:lvl7pPr>
            <a:lvl8pPr marL="3308699" indent="0">
              <a:buNone/>
              <a:defRPr sz="1800" b="1"/>
            </a:lvl8pPr>
            <a:lvl9pPr marL="3781365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5" y="2188106"/>
            <a:ext cx="3587830" cy="4248023"/>
          </a:xfrm>
        </p:spPr>
        <p:txBody>
          <a:bodyPr/>
          <a:lstStyle>
            <a:lvl1pPr>
              <a:defRPr sz="26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315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60" y="1913"/>
            <a:ext cx="9142640" cy="68556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71"/>
            <a:ext cx="7864170" cy="1105808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750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55" y="5872594"/>
            <a:ext cx="567430" cy="653108"/>
          </a:xfrm>
          <a:prstGeom prst="rect">
            <a:avLst/>
          </a:prstGeom>
        </p:spPr>
        <p:txBody>
          <a:bodyPr vert="horz" lIns="104230" tIns="52115" rIns="104230" bIns="52115" rtlCol="0" anchor="ctr">
            <a:normAutofit/>
          </a:bodyPr>
          <a:lstStyle>
            <a:lvl1pPr algn="ctr">
              <a:defRPr sz="2600" i="0">
                <a:solidFill>
                  <a:schemeClr val="bg1"/>
                </a:solidFill>
                <a:latin typeface="+mj-lt"/>
              </a:defRPr>
            </a:lvl1pPr>
          </a:lstStyle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796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73053"/>
            <a:ext cx="3008310" cy="116205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273056"/>
            <a:ext cx="5111750" cy="5853113"/>
          </a:xfrm>
        </p:spPr>
        <p:txBody>
          <a:bodyPr/>
          <a:lstStyle>
            <a:lvl1pPr>
              <a:defRPr sz="3500"/>
            </a:lvl1pPr>
            <a:lvl2pPr>
              <a:defRPr sz="2600"/>
            </a:lvl2pPr>
            <a:lvl3pPr>
              <a:defRPr sz="2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435106"/>
            <a:ext cx="3008310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72675" indent="0">
              <a:buNone/>
              <a:defRPr sz="900"/>
            </a:lvl2pPr>
            <a:lvl3pPr marL="945341" indent="0">
              <a:buNone/>
              <a:defRPr sz="900"/>
            </a:lvl3pPr>
            <a:lvl4pPr marL="1418016" indent="0">
              <a:buNone/>
              <a:defRPr sz="900"/>
            </a:lvl4pPr>
            <a:lvl5pPr marL="1890683" indent="0">
              <a:buNone/>
              <a:defRPr sz="900"/>
            </a:lvl5pPr>
            <a:lvl6pPr marL="2363358" indent="0">
              <a:buNone/>
              <a:defRPr sz="900"/>
            </a:lvl6pPr>
            <a:lvl7pPr marL="2836024" indent="0">
              <a:buNone/>
              <a:defRPr sz="900"/>
            </a:lvl7pPr>
            <a:lvl8pPr marL="3308699" indent="0">
              <a:buNone/>
              <a:defRPr sz="900"/>
            </a:lvl8pPr>
            <a:lvl9pPr marL="3781365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432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65" y="490024"/>
            <a:ext cx="7343870" cy="1110278"/>
          </a:xfrm>
          <a:prstGeom prst="rect">
            <a:avLst/>
          </a:prstGeom>
        </p:spPr>
        <p:txBody>
          <a:bodyPr vert="horz" lIns="104230" tIns="52115" rIns="104230" bIns="52115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65" y="1600200"/>
            <a:ext cx="7343870" cy="4835925"/>
          </a:xfrm>
          <a:prstGeom prst="rect">
            <a:avLst/>
          </a:prstGeom>
        </p:spPr>
        <p:txBody>
          <a:bodyPr vert="horz" lIns="104230" tIns="52115" rIns="104230" bIns="52115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9"/>
            <a:ext cx="2133600" cy="365123"/>
          </a:xfrm>
          <a:prstGeom prst="rect">
            <a:avLst/>
          </a:prstGeom>
        </p:spPr>
        <p:txBody>
          <a:bodyPr vert="horz" lIns="104230" tIns="52115" rIns="104230" bIns="52115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9"/>
            <a:ext cx="2895600" cy="365123"/>
          </a:xfrm>
          <a:prstGeom prst="rect">
            <a:avLst/>
          </a:prstGeom>
        </p:spPr>
        <p:txBody>
          <a:bodyPr vert="horz" lIns="104230" tIns="52115" rIns="104230" bIns="52115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5" y="6041426"/>
            <a:ext cx="619710" cy="631838"/>
          </a:xfrm>
          <a:prstGeom prst="rect">
            <a:avLst/>
          </a:prstGeom>
        </p:spPr>
        <p:txBody>
          <a:bodyPr vert="horz" lIns="104230" tIns="52115" rIns="104230" bIns="52115" rtlCol="0" anchor="ctr">
            <a:normAutofit/>
          </a:bodyPr>
          <a:lstStyle>
            <a:lvl1pPr algn="ctr">
              <a:lnSpc>
                <a:spcPts val="2179"/>
              </a:lnSpc>
              <a:defRPr sz="2600">
                <a:solidFill>
                  <a:schemeClr val="bg1"/>
                </a:solidFill>
              </a:defRPr>
            </a:lvl1pPr>
          </a:lstStyle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236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45341" rtl="0" eaLnBrk="1" latinLnBrk="0" hangingPunct="1">
        <a:lnSpc>
          <a:spcPts val="4716"/>
        </a:lnSpc>
        <a:spcBef>
          <a:spcPct val="0"/>
        </a:spcBef>
        <a:buNone/>
        <a:defRPr sz="35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29481" indent="0" algn="l" defTabSz="945341" rtl="0" eaLnBrk="1" latinLnBrk="0" hangingPunct="1">
        <a:spcBef>
          <a:spcPct val="20000"/>
        </a:spcBef>
        <a:buFont typeface="+mj-lt"/>
        <a:buNone/>
        <a:defRPr sz="35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29481" indent="0" algn="l" defTabSz="945341" rtl="0" eaLnBrk="1" latinLnBrk="0" hangingPunct="1">
        <a:spcBef>
          <a:spcPct val="20000"/>
        </a:spcBef>
        <a:buFont typeface="Arial" pitchFamily="34" charset="0"/>
        <a:buNone/>
        <a:defRPr sz="18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46013" indent="-235961" algn="l" defTabSz="945341" rtl="0" eaLnBrk="1" latinLnBrk="0" hangingPunct="1">
        <a:spcBef>
          <a:spcPct val="20000"/>
        </a:spcBef>
        <a:buFont typeface="Arial" pitchFamily="34" charset="0"/>
        <a:buChar char="•"/>
        <a:defRPr sz="18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26603" algn="just" defTabSz="945341" rtl="0" eaLnBrk="1" latinLnBrk="0" hangingPunct="1">
        <a:lnSpc>
          <a:spcPts val="1627"/>
        </a:lnSpc>
        <a:spcBef>
          <a:spcPts val="359"/>
        </a:spcBef>
        <a:buFont typeface="Arial" pitchFamily="34" charset="0"/>
        <a:buNone/>
        <a:tabLst/>
        <a:defRPr sz="18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300661" indent="0" algn="l" defTabSz="945341" rtl="0" eaLnBrk="1" latinLnBrk="0" hangingPunct="1">
        <a:lnSpc>
          <a:spcPts val="1627"/>
        </a:lnSpc>
        <a:spcBef>
          <a:spcPts val="359"/>
        </a:spcBef>
        <a:buFont typeface="Arial" pitchFamily="34" charset="0"/>
        <a:buNone/>
        <a:defRPr sz="9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599695" indent="-236338" algn="l" defTabSz="94534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72361" indent="-236338" algn="l" defTabSz="94534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545036" indent="-236338" algn="l" defTabSz="94534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4017703" indent="-236338" algn="l" defTabSz="94534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2675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45341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18016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90683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63358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36024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08699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81365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9786" y="111766"/>
            <a:ext cx="1190546" cy="1215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N:\18_Kameralnogo_kontrolya\1 ПОЧТА 2022\10_Октябрь\Волкова\Картинки\IMG_880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300" y="2237185"/>
            <a:ext cx="1768334" cy="1563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трелка вправо 9"/>
          <p:cNvSpPr/>
          <p:nvPr/>
        </p:nvSpPr>
        <p:spPr>
          <a:xfrm rot="19748752">
            <a:off x="1728041" y="1738245"/>
            <a:ext cx="1938873" cy="1212852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/>
              <a:t>Для оказания клининговых услуг  Компания привлекает самозанятых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76653" y="824310"/>
            <a:ext cx="2047367" cy="2194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03110" y="2886501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32201" y="2819906"/>
            <a:ext cx="2987039" cy="2782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339548" y="588397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41336" y="296912"/>
            <a:ext cx="6217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Подмена трудовых отношений –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хорошо или плохо?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Стрелка вправо 31"/>
          <p:cNvSpPr/>
          <p:nvPr/>
        </p:nvSpPr>
        <p:spPr>
          <a:xfrm rot="2004311">
            <a:off x="5158531" y="1698407"/>
            <a:ext cx="2418701" cy="1394413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/>
              <a:t>В процессе оказания услуг самозанятые подчиняются Компании</a:t>
            </a:r>
            <a:r>
              <a:rPr lang="ru-RU" sz="800" b="1" dirty="0"/>
              <a:t>, </a:t>
            </a:r>
            <a:r>
              <a:rPr lang="ru-RU" sz="800" b="1" dirty="0" smtClean="0"/>
              <a:t>соблюдают  график/режим </a:t>
            </a:r>
            <a:r>
              <a:rPr lang="ru-RU" sz="800" b="1" dirty="0"/>
              <a:t>работы, </a:t>
            </a:r>
            <a:r>
              <a:rPr lang="ru-RU" sz="800" b="1" dirty="0" smtClean="0"/>
              <a:t>Компания обеспечивает </a:t>
            </a:r>
            <a:r>
              <a:rPr lang="ru-RU" sz="800" b="1" dirty="0"/>
              <a:t>инвентарем, </a:t>
            </a:r>
            <a:r>
              <a:rPr lang="ru-RU" sz="800" b="1" dirty="0" smtClean="0"/>
              <a:t>регулярная </a:t>
            </a:r>
            <a:endParaRPr lang="ru-RU" sz="800" b="1" dirty="0"/>
          </a:p>
          <a:p>
            <a:pPr algn="ctr"/>
            <a:r>
              <a:rPr lang="ru-RU" sz="800" b="1" dirty="0" smtClean="0"/>
              <a:t>оплата труда </a:t>
            </a:r>
            <a:r>
              <a:rPr lang="ru-RU" sz="800" b="1" dirty="0"/>
              <a:t>(аванс, з/п</a:t>
            </a:r>
            <a:r>
              <a:rPr lang="ru-RU" sz="800" b="1" dirty="0" smtClean="0"/>
              <a:t>) и т.д.</a:t>
            </a:r>
            <a:endParaRPr lang="ru-RU" sz="8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20265" y="4807447"/>
            <a:ext cx="3555448" cy="10790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1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1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1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доначисление страховых взносов, НДФЛ, пени, налоговая ответственность по ст. 123, 122 НК РФ;</a:t>
            </a:r>
          </a:p>
          <a:p>
            <a:pPr marL="171450" indent="-171450">
              <a:buFontTx/>
              <a:buChar char="-"/>
            </a:pPr>
            <a:endParaRPr lang="ru-RU" sz="11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1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1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дминистративная, уголовная ответственность, жалобы об ущемлении трудовых прав</a:t>
            </a:r>
          </a:p>
          <a:p>
            <a:endParaRPr lang="ru-RU" sz="11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00337" y="5454066"/>
            <a:ext cx="3562182" cy="10631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нет соц. пакета (отсутствие больничных, отпускных);</a:t>
            </a:r>
          </a:p>
          <a:p>
            <a:r>
              <a:rPr lang="ru-RU" sz="11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отсутствие заслуженного размера пенсии;</a:t>
            </a:r>
          </a:p>
          <a:p>
            <a:r>
              <a:rPr lang="ru-RU" sz="11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безнаказанность, самоуправство работодателя</a:t>
            </a:r>
            <a:endParaRPr lang="ru-RU" sz="11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219088"/>
            <a:ext cx="840530" cy="84053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420265" y="1741465"/>
            <a:ext cx="1251227" cy="584775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800" b="1" dirty="0" smtClean="0">
                <a:solidFill>
                  <a:srgbClr val="0070C0"/>
                </a:solidFill>
              </a:rPr>
              <a:t>Компания</a:t>
            </a:r>
            <a:endParaRPr lang="ru-RU" sz="800" b="1" dirty="0">
              <a:solidFill>
                <a:srgbClr val="0070C0"/>
              </a:solidFill>
            </a:endParaRPr>
          </a:p>
          <a:p>
            <a:pPr algn="ctr"/>
            <a:r>
              <a:rPr lang="ru-RU" sz="800" b="1" dirty="0" smtClean="0">
                <a:solidFill>
                  <a:srgbClr val="0070C0"/>
                </a:solidFill>
              </a:rPr>
              <a:t>заключает договоры </a:t>
            </a:r>
            <a:r>
              <a:rPr lang="ru-RU" sz="800" b="1" dirty="0">
                <a:solidFill>
                  <a:srgbClr val="0070C0"/>
                </a:solidFill>
              </a:rPr>
              <a:t>на </a:t>
            </a:r>
            <a:r>
              <a:rPr lang="ru-RU" sz="800" b="1" dirty="0" smtClean="0">
                <a:solidFill>
                  <a:srgbClr val="0070C0"/>
                </a:solidFill>
              </a:rPr>
              <a:t>оказания клининговых </a:t>
            </a:r>
            <a:r>
              <a:rPr lang="ru-RU" sz="800" b="1" dirty="0">
                <a:solidFill>
                  <a:srgbClr val="0070C0"/>
                </a:solidFill>
              </a:rPr>
              <a:t>услуг </a:t>
            </a:r>
            <a:r>
              <a:rPr lang="ru-RU" sz="800" b="1" dirty="0" smtClean="0">
                <a:solidFill>
                  <a:srgbClr val="0070C0"/>
                </a:solidFill>
              </a:rPr>
              <a:t>с организациями</a:t>
            </a:r>
            <a:endParaRPr lang="ru-RU" sz="800" b="1" dirty="0">
              <a:solidFill>
                <a:srgbClr val="0070C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86914" y="3628726"/>
            <a:ext cx="1432963" cy="707886"/>
          </a:xfrm>
          <a:prstGeom prst="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Указанные обстоятельства подтверждают </a:t>
            </a:r>
            <a:r>
              <a:rPr lang="ru-RU" sz="800" b="1" dirty="0"/>
              <a:t>факт подмены трудовых отношений  путем привлечения </a:t>
            </a:r>
            <a:r>
              <a:rPr lang="ru-RU" sz="800" b="1" dirty="0" smtClean="0"/>
              <a:t>самозанятых</a:t>
            </a:r>
            <a:endParaRPr lang="ru-RU" sz="800" b="1" dirty="0">
              <a:solidFill>
                <a:schemeClr val="bg1"/>
              </a:solidFill>
            </a:endParaRPr>
          </a:p>
        </p:txBody>
      </p:sp>
      <p:sp>
        <p:nvSpPr>
          <p:cNvPr id="2059" name="TextBox 2058"/>
          <p:cNvSpPr txBox="1"/>
          <p:nvPr/>
        </p:nvSpPr>
        <p:spPr>
          <a:xfrm>
            <a:off x="1460310" y="4539141"/>
            <a:ext cx="2260900" cy="1829853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89085" y="3745372"/>
            <a:ext cx="1123737" cy="18121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для Компании</a:t>
            </a:r>
          </a:p>
        </p:txBody>
      </p:sp>
      <p:sp>
        <p:nvSpPr>
          <p:cNvPr id="3" name="TextBox 2"/>
          <p:cNvSpPr txBox="1"/>
          <p:nvPr/>
        </p:nvSpPr>
        <p:spPr>
          <a:xfrm rot="5400000">
            <a:off x="5640979" y="4740761"/>
            <a:ext cx="1080896" cy="29845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для работников</a:t>
            </a:r>
            <a:endParaRPr kumimoji="0" lang="ru-RU" sz="10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26576" y="3519444"/>
            <a:ext cx="840530" cy="4632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0185" y="4525437"/>
            <a:ext cx="1083210" cy="904998"/>
          </a:xfrm>
          <a:prstGeom prst="rect">
            <a:avLst/>
          </a:prstGeom>
        </p:spPr>
      </p:pic>
      <p:sp>
        <p:nvSpPr>
          <p:cNvPr id="7" name="Минус 6"/>
          <p:cNvSpPr/>
          <p:nvPr/>
        </p:nvSpPr>
        <p:spPr>
          <a:xfrm rot="19291868">
            <a:off x="4918773" y="4505508"/>
            <a:ext cx="1264718" cy="914400"/>
          </a:xfrm>
          <a:prstGeom prst="mathMinus">
            <a:avLst>
              <a:gd name="adj1" fmla="val 3494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265789" y="4369155"/>
            <a:ext cx="447432" cy="1080896"/>
          </a:xfrm>
          <a:prstGeom prst="downArrow">
            <a:avLst>
              <a:gd name="adj1" fmla="val 27987"/>
              <a:gd name="adj2" fmla="val 20125"/>
            </a:avLst>
          </a:prstGeom>
          <a:solidFill>
            <a:schemeClr val="accent4">
              <a:lumMod val="75000"/>
            </a:schemeClr>
          </a:solidFill>
          <a:ln>
            <a:solidFill>
              <a:srgbClr val="FDFDFD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углом вверх 8"/>
          <p:cNvSpPr/>
          <p:nvPr/>
        </p:nvSpPr>
        <p:spPr>
          <a:xfrm rot="10800000">
            <a:off x="2697479" y="4039653"/>
            <a:ext cx="2647807" cy="731520"/>
          </a:xfrm>
          <a:prstGeom prst="bentUpArrow">
            <a:avLst>
              <a:gd name="adj1" fmla="val 16666"/>
              <a:gd name="adj2" fmla="val 25000"/>
              <a:gd name="adj3" fmla="val 13542"/>
            </a:avLst>
          </a:prstGeom>
          <a:solidFill>
            <a:schemeClr val="accent4">
              <a:lumMod val="75000"/>
            </a:schemeClr>
          </a:solidFill>
          <a:ln>
            <a:solidFill>
              <a:srgbClr val="FDFDFD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257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22694</TotalTime>
  <Words>117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 на 2-х уровневую систему управления</dc:title>
  <dc:creator>Ковалева Татьяна Евгеньевна</dc:creator>
  <cp:lastModifiedBy>kartashova-ev</cp:lastModifiedBy>
  <cp:revision>546</cp:revision>
  <cp:lastPrinted>2018-10-22T12:43:22Z</cp:lastPrinted>
  <dcterms:created xsi:type="dcterms:W3CDTF">2015-10-09T07:00:05Z</dcterms:created>
  <dcterms:modified xsi:type="dcterms:W3CDTF">2022-11-15T10:04:02Z</dcterms:modified>
</cp:coreProperties>
</file>